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League Spartan" charset="1" panose="00000800000000000000"/>
      <p:regular r:id="rId24"/>
    </p:embeddedFont>
    <p:embeddedFont>
      <p:font typeface="Poppins Italics" charset="1" panose="00000500000000000000"/>
      <p:regular r:id="rId25"/>
    </p:embeddedFont>
    <p:embeddedFont>
      <p:font typeface="Poppins" charset="1" panose="00000500000000000000"/>
      <p:regular r:id="rId26"/>
    </p:embeddedFont>
    <p:embeddedFont>
      <p:font typeface="Poppins Bold" charset="1" panose="00000800000000000000"/>
      <p:regular r:id="rId27"/>
    </p:embeddedFont>
    <p:embeddedFont>
      <p:font typeface="Canva Sans Bold" charset="1" panose="020B0803030501040103"/>
      <p:regular r:id="rId32"/>
    </p:embeddedFont>
    <p:embeddedFont>
      <p:font typeface="Canva Sans" charset="1" panose="020B0503030501040103"/>
      <p:regular r:id="rId33"/>
    </p:embeddedFont>
    <p:embeddedFont>
      <p:font typeface="Canva Sans Italics" charset="1" panose="020B0503030501040103"/>
      <p:regular r:id="rId34"/>
    </p:embeddedFont>
    <p:embeddedFont>
      <p:font typeface="Quicksand" charset="1" panose="00000000000000000000"/>
      <p:regular r:id="rId35"/>
    </p:embeddedFont>
    <p:embeddedFont>
      <p:font typeface="Poppins Bold Italics"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notesMasters/notesMaster1.xml" Type="http://schemas.openxmlformats.org/officeDocument/2006/relationships/notesMaster"/><Relationship Id="rId29" Target="theme/theme2.xml" Type="http://schemas.openxmlformats.org/officeDocument/2006/relationships/theme"/><Relationship Id="rId3" Target="viewProps.xml" Type="http://schemas.openxmlformats.org/officeDocument/2006/relationships/viewProps"/><Relationship Id="rId30" Target="notesSlides/notesSlide1.xml" Type="http://schemas.openxmlformats.org/officeDocument/2006/relationships/notesSlide"/><Relationship Id="rId31" Target="notesSlides/notesSlide2.xml" Type="http://schemas.openxmlformats.org/officeDocument/2006/relationships/note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vidéos intègrent des panneaux publicitaires (affiches, enseignes, bannières), visibles pendant toute la vidéo. Ces éléments peuvent distraire le spectateur et altérer l’immersion dans le contenu. On les retrouve dans les retransmission sportive, les reportage ou documentaire,</a:t>
            </a:r>
          </a:p>
          <a:p>
            <a:r>
              <a:rPr lang="en-US"/>
              <a:t>les emission télévisée ou encore dans les vidéo youtubes.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jpeg" Type="http://schemas.openxmlformats.org/officeDocument/2006/relationships/image"/><Relationship Id="rId4" Target="../media/VAGiWuhljg0.mp4" Type="http://schemas.openxmlformats.org/officeDocument/2006/relationships/video"/><Relationship Id="rId5" Target="../media/VAGiWuhljg0.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8459058"/>
            <a:ext cx="16230600" cy="0"/>
          </a:xfrm>
          <a:prstGeom prst="line">
            <a:avLst/>
          </a:prstGeom>
          <a:ln cap="flat" w="19050">
            <a:solidFill>
              <a:srgbClr val="000000"/>
            </a:solidFill>
            <a:prstDash val="solid"/>
            <a:headEnd type="none" len="sm" w="sm"/>
            <a:tailEnd type="none" len="sm" w="sm"/>
          </a:ln>
        </p:spPr>
      </p:sp>
      <p:sp>
        <p:nvSpPr>
          <p:cNvPr name="AutoShape 4" id="4"/>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5" id="5"/>
          <p:cNvSpPr/>
          <p:nvPr/>
        </p:nvSpPr>
        <p:spPr>
          <a:xfrm flipH="false" flipV="false" rot="0">
            <a:off x="1028700" y="7116175"/>
            <a:ext cx="1724368" cy="1286644"/>
          </a:xfrm>
          <a:custGeom>
            <a:avLst/>
            <a:gdLst/>
            <a:ahLst/>
            <a:cxnLst/>
            <a:rect r="r" b="b" t="t" l="l"/>
            <a:pathLst>
              <a:path h="1286644" w="1724368">
                <a:moveTo>
                  <a:pt x="0" y="0"/>
                </a:moveTo>
                <a:lnTo>
                  <a:pt x="1724368" y="0"/>
                </a:lnTo>
                <a:lnTo>
                  <a:pt x="1724368" y="1286644"/>
                </a:lnTo>
                <a:lnTo>
                  <a:pt x="0" y="1286644"/>
                </a:lnTo>
                <a:lnTo>
                  <a:pt x="0" y="0"/>
                </a:lnTo>
                <a:close/>
              </a:path>
            </a:pathLst>
          </a:custGeom>
          <a:blipFill>
            <a:blip r:embed="rId2"/>
            <a:stretch>
              <a:fillRect l="0" t="0" r="0" b="0"/>
            </a:stretch>
          </a:blipFill>
        </p:spPr>
      </p:sp>
      <p:sp>
        <p:nvSpPr>
          <p:cNvPr name="Freeform 6" id="6"/>
          <p:cNvSpPr/>
          <p:nvPr/>
        </p:nvSpPr>
        <p:spPr>
          <a:xfrm flipH="false" flipV="false" rot="0">
            <a:off x="14552982" y="3034714"/>
            <a:ext cx="1923831" cy="1923831"/>
          </a:xfrm>
          <a:custGeom>
            <a:avLst/>
            <a:gdLst/>
            <a:ahLst/>
            <a:cxnLst/>
            <a:rect r="r" b="b" t="t" l="l"/>
            <a:pathLst>
              <a:path h="1923831" w="1923831">
                <a:moveTo>
                  <a:pt x="0" y="0"/>
                </a:moveTo>
                <a:lnTo>
                  <a:pt x="1923831" y="0"/>
                </a:lnTo>
                <a:lnTo>
                  <a:pt x="1923831" y="1923831"/>
                </a:lnTo>
                <a:lnTo>
                  <a:pt x="0" y="19238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2268645"/>
            <a:ext cx="13070497" cy="3313095"/>
          </a:xfrm>
          <a:prstGeom prst="rect">
            <a:avLst/>
          </a:prstGeom>
        </p:spPr>
        <p:txBody>
          <a:bodyPr anchor="t" rtlCol="false" tIns="0" lIns="0" bIns="0" rIns="0">
            <a:spAutoFit/>
          </a:bodyPr>
          <a:lstStyle/>
          <a:p>
            <a:pPr algn="l">
              <a:lnSpc>
                <a:spcPts val="10326"/>
              </a:lnSpc>
            </a:pPr>
            <a:r>
              <a:rPr lang="en-US" sz="7376">
                <a:solidFill>
                  <a:srgbClr val="D63A35"/>
                </a:solidFill>
                <a:latin typeface="League Spartan"/>
                <a:ea typeface="League Spartan"/>
                <a:cs typeface="League Spartan"/>
                <a:sym typeface="League Spartan"/>
              </a:rPr>
              <a:t>Détection et suppression </a:t>
            </a:r>
          </a:p>
          <a:p>
            <a:pPr algn="l">
              <a:lnSpc>
                <a:spcPts val="10326"/>
              </a:lnSpc>
            </a:pPr>
            <a:r>
              <a:rPr lang="en-US" sz="7376">
                <a:solidFill>
                  <a:srgbClr val="D63A35"/>
                </a:solidFill>
                <a:latin typeface="League Spartan"/>
                <a:ea typeface="League Spartan"/>
                <a:cs typeface="League Spartan"/>
                <a:sym typeface="League Spartan"/>
              </a:rPr>
              <a:t>des publicités </a:t>
            </a:r>
          </a:p>
          <a:p>
            <a:pPr algn="l">
              <a:lnSpc>
                <a:spcPts val="5600"/>
              </a:lnSpc>
            </a:pPr>
            <a:r>
              <a:rPr lang="en-US" sz="4000" i="true">
                <a:solidFill>
                  <a:srgbClr val="000000"/>
                </a:solidFill>
                <a:latin typeface="Poppins Italics"/>
                <a:ea typeface="Poppins Italics"/>
                <a:cs typeface="Poppins Italics"/>
                <a:sym typeface="Poppins Italics"/>
              </a:rPr>
              <a:t>Quand l’intelligence artificielle nettoie vos vidéos. </a:t>
            </a:r>
          </a:p>
        </p:txBody>
      </p:sp>
      <p:sp>
        <p:nvSpPr>
          <p:cNvPr name="TextBox 8" id="8"/>
          <p:cNvSpPr txBox="true"/>
          <p:nvPr/>
        </p:nvSpPr>
        <p:spPr>
          <a:xfrm rot="0">
            <a:off x="1811187" y="8641192"/>
            <a:ext cx="14665626" cy="368300"/>
          </a:xfrm>
          <a:prstGeom prst="rect">
            <a:avLst/>
          </a:prstGeom>
        </p:spPr>
        <p:txBody>
          <a:bodyPr anchor="t" rtlCol="false" tIns="0" lIns="0" bIns="0" rIns="0">
            <a:spAutoFit/>
          </a:bodyPr>
          <a:lstStyle/>
          <a:p>
            <a:pPr algn="ctr">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9" id="9"/>
          <p:cNvSpPr txBox="true"/>
          <p:nvPr/>
        </p:nvSpPr>
        <p:spPr>
          <a:xfrm rot="0">
            <a:off x="14099197" y="8034519"/>
            <a:ext cx="3160103"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IA |M2, BREST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sp>
        <p:nvSpPr>
          <p:cNvPr name="Freeform 5" id="5"/>
          <p:cNvSpPr/>
          <p:nvPr/>
        </p:nvSpPr>
        <p:spPr>
          <a:xfrm flipH="false" flipV="false" rot="0">
            <a:off x="9506331" y="1247775"/>
            <a:ext cx="7752969" cy="7772400"/>
          </a:xfrm>
          <a:custGeom>
            <a:avLst/>
            <a:gdLst/>
            <a:ahLst/>
            <a:cxnLst/>
            <a:rect r="r" b="b" t="t" l="l"/>
            <a:pathLst>
              <a:path h="7772400" w="7752969">
                <a:moveTo>
                  <a:pt x="0" y="0"/>
                </a:moveTo>
                <a:lnTo>
                  <a:pt x="7752969" y="0"/>
                </a:lnTo>
                <a:lnTo>
                  <a:pt x="7752969" y="7772400"/>
                </a:lnTo>
                <a:lnTo>
                  <a:pt x="0" y="7772400"/>
                </a:lnTo>
                <a:lnTo>
                  <a:pt x="0" y="0"/>
                </a:lnTo>
                <a:close/>
              </a:path>
            </a:pathLst>
          </a:custGeom>
          <a:blipFill>
            <a:blip r:embed="rId3"/>
            <a:stretch>
              <a:fillRect l="0" t="0" r="0" b="0"/>
            </a:stretch>
          </a:blipFill>
        </p:spPr>
      </p:sp>
      <p:grpSp>
        <p:nvGrpSpPr>
          <p:cNvPr name="Group 6" id="6"/>
          <p:cNvGrpSpPr/>
          <p:nvPr/>
        </p:nvGrpSpPr>
        <p:grpSpPr>
          <a:xfrm rot="0">
            <a:off x="875921" y="2967626"/>
            <a:ext cx="8268079" cy="6052549"/>
            <a:chOff x="0" y="0"/>
            <a:chExt cx="2177601" cy="1594087"/>
          </a:xfrm>
        </p:grpSpPr>
        <p:sp>
          <p:nvSpPr>
            <p:cNvPr name="Freeform 7" id="7"/>
            <p:cNvSpPr/>
            <p:nvPr/>
          </p:nvSpPr>
          <p:spPr>
            <a:xfrm flipH="false" flipV="false" rot="0">
              <a:off x="0" y="0"/>
              <a:ext cx="2177601" cy="1594087"/>
            </a:xfrm>
            <a:custGeom>
              <a:avLst/>
              <a:gdLst/>
              <a:ahLst/>
              <a:cxnLst/>
              <a:rect r="r" b="b" t="t" l="l"/>
              <a:pathLst>
                <a:path h="1594087" w="2177601">
                  <a:moveTo>
                    <a:pt x="47754" y="0"/>
                  </a:moveTo>
                  <a:lnTo>
                    <a:pt x="2129847" y="0"/>
                  </a:lnTo>
                  <a:cubicBezTo>
                    <a:pt x="2142512" y="0"/>
                    <a:pt x="2154659" y="5031"/>
                    <a:pt x="2163614" y="13987"/>
                  </a:cubicBezTo>
                  <a:cubicBezTo>
                    <a:pt x="2172570" y="22943"/>
                    <a:pt x="2177601" y="35089"/>
                    <a:pt x="2177601" y="47754"/>
                  </a:cubicBezTo>
                  <a:lnTo>
                    <a:pt x="2177601" y="1546333"/>
                  </a:lnTo>
                  <a:cubicBezTo>
                    <a:pt x="2177601" y="1558998"/>
                    <a:pt x="2172570" y="1571144"/>
                    <a:pt x="2163614" y="1580100"/>
                  </a:cubicBezTo>
                  <a:cubicBezTo>
                    <a:pt x="2154659" y="1589056"/>
                    <a:pt x="2142512" y="1594087"/>
                    <a:pt x="2129847" y="1594087"/>
                  </a:cubicBezTo>
                  <a:lnTo>
                    <a:pt x="47754" y="1594087"/>
                  </a:lnTo>
                  <a:cubicBezTo>
                    <a:pt x="35089" y="1594087"/>
                    <a:pt x="22943" y="1589056"/>
                    <a:pt x="13987" y="1580100"/>
                  </a:cubicBezTo>
                  <a:cubicBezTo>
                    <a:pt x="5031" y="1571144"/>
                    <a:pt x="0" y="1558998"/>
                    <a:pt x="0" y="1546333"/>
                  </a:cubicBezTo>
                  <a:lnTo>
                    <a:pt x="0" y="47754"/>
                  </a:lnTo>
                  <a:cubicBezTo>
                    <a:pt x="0" y="35089"/>
                    <a:pt x="5031" y="22943"/>
                    <a:pt x="13987" y="13987"/>
                  </a:cubicBezTo>
                  <a:cubicBezTo>
                    <a:pt x="22943" y="5031"/>
                    <a:pt x="35089" y="0"/>
                    <a:pt x="47754" y="0"/>
                  </a:cubicBezTo>
                  <a:close/>
                </a:path>
              </a:pathLst>
            </a:custGeom>
            <a:solidFill>
              <a:srgbClr val="D63A35"/>
            </a:solidFill>
          </p:spPr>
        </p:sp>
        <p:sp>
          <p:nvSpPr>
            <p:cNvPr name="TextBox 8" id="8"/>
            <p:cNvSpPr txBox="true"/>
            <p:nvPr/>
          </p:nvSpPr>
          <p:spPr>
            <a:xfrm>
              <a:off x="0" y="-66675"/>
              <a:ext cx="2177601" cy="1660762"/>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005600" y="3129551"/>
            <a:ext cx="8024600" cy="2626614"/>
            <a:chOff x="0" y="0"/>
            <a:chExt cx="2113475" cy="691783"/>
          </a:xfrm>
        </p:grpSpPr>
        <p:sp>
          <p:nvSpPr>
            <p:cNvPr name="Freeform 10" id="10"/>
            <p:cNvSpPr/>
            <p:nvPr/>
          </p:nvSpPr>
          <p:spPr>
            <a:xfrm flipH="false" flipV="false" rot="0">
              <a:off x="0" y="0"/>
              <a:ext cx="2113475" cy="691783"/>
            </a:xfrm>
            <a:custGeom>
              <a:avLst/>
              <a:gdLst/>
              <a:ahLst/>
              <a:cxnLst/>
              <a:rect r="r" b="b" t="t" l="l"/>
              <a:pathLst>
                <a:path h="691783" w="2113475">
                  <a:moveTo>
                    <a:pt x="49203" y="0"/>
                  </a:moveTo>
                  <a:lnTo>
                    <a:pt x="2064271" y="0"/>
                  </a:lnTo>
                  <a:cubicBezTo>
                    <a:pt x="2077321" y="0"/>
                    <a:pt x="2089836" y="5184"/>
                    <a:pt x="2099064" y="14411"/>
                  </a:cubicBezTo>
                  <a:cubicBezTo>
                    <a:pt x="2108291" y="23639"/>
                    <a:pt x="2113475" y="36154"/>
                    <a:pt x="2113475" y="49203"/>
                  </a:cubicBezTo>
                  <a:lnTo>
                    <a:pt x="2113475" y="642580"/>
                  </a:lnTo>
                  <a:cubicBezTo>
                    <a:pt x="2113475" y="655629"/>
                    <a:pt x="2108291" y="668144"/>
                    <a:pt x="2099064" y="677372"/>
                  </a:cubicBezTo>
                  <a:cubicBezTo>
                    <a:pt x="2089836" y="686599"/>
                    <a:pt x="2077321" y="691783"/>
                    <a:pt x="2064271" y="691783"/>
                  </a:cubicBezTo>
                  <a:lnTo>
                    <a:pt x="49203" y="691783"/>
                  </a:lnTo>
                  <a:cubicBezTo>
                    <a:pt x="22029" y="691783"/>
                    <a:pt x="0" y="669754"/>
                    <a:pt x="0" y="642580"/>
                  </a:cubicBezTo>
                  <a:lnTo>
                    <a:pt x="0" y="49203"/>
                  </a:lnTo>
                  <a:cubicBezTo>
                    <a:pt x="0" y="22029"/>
                    <a:pt x="22029" y="0"/>
                    <a:pt x="49203" y="0"/>
                  </a:cubicBezTo>
                  <a:close/>
                </a:path>
              </a:pathLst>
            </a:custGeom>
            <a:solidFill>
              <a:srgbClr val="FFFFFF"/>
            </a:solidFill>
          </p:spPr>
        </p:sp>
        <p:sp>
          <p:nvSpPr>
            <p:cNvPr name="TextBox 11" id="11"/>
            <p:cNvSpPr txBox="true"/>
            <p:nvPr/>
          </p:nvSpPr>
          <p:spPr>
            <a:xfrm>
              <a:off x="0" y="-66675"/>
              <a:ext cx="2113475" cy="758458"/>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028700" y="5918090"/>
            <a:ext cx="8001500" cy="2951102"/>
            <a:chOff x="0" y="0"/>
            <a:chExt cx="2107391" cy="777245"/>
          </a:xfrm>
        </p:grpSpPr>
        <p:sp>
          <p:nvSpPr>
            <p:cNvPr name="Freeform 13" id="13"/>
            <p:cNvSpPr/>
            <p:nvPr/>
          </p:nvSpPr>
          <p:spPr>
            <a:xfrm flipH="false" flipV="false" rot="0">
              <a:off x="0" y="0"/>
              <a:ext cx="2107391" cy="777245"/>
            </a:xfrm>
            <a:custGeom>
              <a:avLst/>
              <a:gdLst/>
              <a:ahLst/>
              <a:cxnLst/>
              <a:rect r="r" b="b" t="t" l="l"/>
              <a:pathLst>
                <a:path h="777245" w="2107391">
                  <a:moveTo>
                    <a:pt x="49345" y="0"/>
                  </a:moveTo>
                  <a:lnTo>
                    <a:pt x="2058046" y="0"/>
                  </a:lnTo>
                  <a:cubicBezTo>
                    <a:pt x="2071133" y="0"/>
                    <a:pt x="2083684" y="5199"/>
                    <a:pt x="2092938" y="14453"/>
                  </a:cubicBezTo>
                  <a:cubicBezTo>
                    <a:pt x="2102192" y="23707"/>
                    <a:pt x="2107391" y="36258"/>
                    <a:pt x="2107391" y="49345"/>
                  </a:cubicBezTo>
                  <a:lnTo>
                    <a:pt x="2107391" y="727899"/>
                  </a:lnTo>
                  <a:cubicBezTo>
                    <a:pt x="2107391" y="755152"/>
                    <a:pt x="2085298" y="777245"/>
                    <a:pt x="2058046" y="777245"/>
                  </a:cubicBezTo>
                  <a:lnTo>
                    <a:pt x="49345" y="777245"/>
                  </a:lnTo>
                  <a:cubicBezTo>
                    <a:pt x="22093" y="777245"/>
                    <a:pt x="0" y="755152"/>
                    <a:pt x="0" y="727899"/>
                  </a:cubicBezTo>
                  <a:lnTo>
                    <a:pt x="0" y="49345"/>
                  </a:lnTo>
                  <a:cubicBezTo>
                    <a:pt x="0" y="22093"/>
                    <a:pt x="22093" y="0"/>
                    <a:pt x="49345" y="0"/>
                  </a:cubicBezTo>
                  <a:close/>
                </a:path>
              </a:pathLst>
            </a:custGeom>
            <a:solidFill>
              <a:srgbClr val="FDFDFD"/>
            </a:solidFill>
          </p:spPr>
        </p:sp>
        <p:sp>
          <p:nvSpPr>
            <p:cNvPr name="TextBox 14" id="14"/>
            <p:cNvSpPr txBox="true"/>
            <p:nvPr/>
          </p:nvSpPr>
          <p:spPr>
            <a:xfrm>
              <a:off x="0" y="-66675"/>
              <a:ext cx="2107391" cy="843920"/>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4051098" y="8127253"/>
            <a:ext cx="620773" cy="620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D63A35"/>
            </a:solidFill>
          </p:spPr>
        </p:sp>
        <p:sp>
          <p:nvSpPr>
            <p:cNvPr name="TextBox 17" id="17"/>
            <p:cNvSpPr txBox="true"/>
            <p:nvPr/>
          </p:nvSpPr>
          <p:spPr>
            <a:xfrm>
              <a:off x="0" y="136525"/>
              <a:ext cx="711200" cy="473075"/>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0">
            <a:off x="11936592" y="7618041"/>
            <a:ext cx="5408532" cy="1533120"/>
            <a:chOff x="0" y="0"/>
            <a:chExt cx="1424469" cy="403785"/>
          </a:xfrm>
        </p:grpSpPr>
        <p:sp>
          <p:nvSpPr>
            <p:cNvPr name="Freeform 19" id="19"/>
            <p:cNvSpPr/>
            <p:nvPr/>
          </p:nvSpPr>
          <p:spPr>
            <a:xfrm flipH="false" flipV="false" rot="0">
              <a:off x="0" y="0"/>
              <a:ext cx="1424469" cy="403785"/>
            </a:xfrm>
            <a:custGeom>
              <a:avLst/>
              <a:gdLst/>
              <a:ahLst/>
              <a:cxnLst/>
              <a:rect r="r" b="b" t="t" l="l"/>
              <a:pathLst>
                <a:path h="403785" w="1424469">
                  <a:moveTo>
                    <a:pt x="0" y="0"/>
                  </a:moveTo>
                  <a:lnTo>
                    <a:pt x="1424469" y="0"/>
                  </a:lnTo>
                  <a:lnTo>
                    <a:pt x="1424469" y="403785"/>
                  </a:lnTo>
                  <a:lnTo>
                    <a:pt x="0" y="403785"/>
                  </a:lnTo>
                  <a:close/>
                </a:path>
              </a:pathLst>
            </a:custGeom>
            <a:solidFill>
              <a:srgbClr val="FFFFFF"/>
            </a:solidFill>
          </p:spPr>
        </p:sp>
        <p:sp>
          <p:nvSpPr>
            <p:cNvPr name="TextBox 20" id="20"/>
            <p:cNvSpPr txBox="true"/>
            <p:nvPr/>
          </p:nvSpPr>
          <p:spPr>
            <a:xfrm>
              <a:off x="0" y="-66675"/>
              <a:ext cx="1424469" cy="470460"/>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14299551" y="9413437"/>
            <a:ext cx="29597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10</a:t>
            </a:r>
          </a:p>
        </p:txBody>
      </p:sp>
      <p:sp>
        <p:nvSpPr>
          <p:cNvPr name="TextBox 22" id="22"/>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23" id="23"/>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24" id="24"/>
          <p:cNvSpPr txBox="true"/>
          <p:nvPr/>
        </p:nvSpPr>
        <p:spPr>
          <a:xfrm rot="0">
            <a:off x="1028700" y="1062661"/>
            <a:ext cx="5117282"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Le Dataset</a:t>
            </a:r>
          </a:p>
        </p:txBody>
      </p:sp>
      <p:sp>
        <p:nvSpPr>
          <p:cNvPr name="TextBox 25" id="25"/>
          <p:cNvSpPr txBox="true"/>
          <p:nvPr/>
        </p:nvSpPr>
        <p:spPr>
          <a:xfrm rot="0">
            <a:off x="1035867" y="2102478"/>
            <a:ext cx="2702362" cy="523875"/>
          </a:xfrm>
          <a:prstGeom prst="rect">
            <a:avLst/>
          </a:prstGeom>
        </p:spPr>
        <p:txBody>
          <a:bodyPr anchor="t" rtlCol="false" tIns="0" lIns="0" bIns="0" rIns="0">
            <a:spAutoFit/>
          </a:bodyPr>
          <a:lstStyle/>
          <a:p>
            <a:pPr algn="ctr">
              <a:lnSpc>
                <a:spcPts val="4199"/>
              </a:lnSpc>
            </a:pPr>
            <a:r>
              <a:rPr lang="en-US" sz="2999" i="true">
                <a:solidFill>
                  <a:srgbClr val="D63A35"/>
                </a:solidFill>
                <a:latin typeface="Poppins Italics"/>
                <a:ea typeface="Poppins Italics"/>
                <a:cs typeface="Poppins Italics"/>
                <a:sym typeface="Poppins Italics"/>
              </a:rPr>
              <a:t>Preprocessing</a:t>
            </a:r>
          </a:p>
        </p:txBody>
      </p:sp>
      <p:sp>
        <p:nvSpPr>
          <p:cNvPr name="TextBox 26" id="26"/>
          <p:cNvSpPr txBox="true"/>
          <p:nvPr/>
        </p:nvSpPr>
        <p:spPr>
          <a:xfrm rot="0">
            <a:off x="1217795" y="3709655"/>
            <a:ext cx="7623311" cy="17367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E</a:t>
            </a:r>
            <a:r>
              <a:rPr lang="en-US" sz="2499">
                <a:solidFill>
                  <a:srgbClr val="040505"/>
                </a:solidFill>
                <a:latin typeface="Canva Sans"/>
                <a:ea typeface="Canva Sans"/>
                <a:cs typeface="Canva Sans"/>
                <a:sym typeface="Canva Sans"/>
              </a:rPr>
              <a:t>xtraction des images contenant des panneaux publicitaires (classe Billboard).</a:t>
            </a:r>
          </a:p>
          <a:p>
            <a:pPr algn="l" marL="539749" indent="-269875" lvl="1">
              <a:lnSpc>
                <a:spcPts val="3499"/>
              </a:lnSpc>
              <a:buFont typeface="Arial"/>
              <a:buChar char="•"/>
            </a:pPr>
            <a:r>
              <a:rPr lang="en-US" sz="2499">
                <a:solidFill>
                  <a:srgbClr val="040505"/>
                </a:solidFill>
                <a:latin typeface="Canva Sans"/>
                <a:ea typeface="Canva Sans"/>
                <a:cs typeface="Canva Sans"/>
                <a:sym typeface="Canva Sans"/>
              </a:rPr>
              <a:t>Chargement des annotations relatives aux images</a:t>
            </a:r>
          </a:p>
        </p:txBody>
      </p:sp>
      <p:sp>
        <p:nvSpPr>
          <p:cNvPr name="TextBox 27" id="27"/>
          <p:cNvSpPr txBox="true"/>
          <p:nvPr/>
        </p:nvSpPr>
        <p:spPr>
          <a:xfrm rot="0">
            <a:off x="1202614" y="3230761"/>
            <a:ext cx="1184434" cy="42227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Filtrage</a:t>
            </a:r>
          </a:p>
        </p:txBody>
      </p:sp>
      <p:sp>
        <p:nvSpPr>
          <p:cNvPr name="TextBox 28" id="28"/>
          <p:cNvSpPr txBox="true"/>
          <p:nvPr/>
        </p:nvSpPr>
        <p:spPr>
          <a:xfrm rot="0">
            <a:off x="1202614" y="6070490"/>
            <a:ext cx="4382214"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Canva Sans Bold"/>
                <a:ea typeface="Canva Sans Bold"/>
                <a:cs typeface="Canva Sans Bold"/>
                <a:sym typeface="Canva Sans Bold"/>
              </a:rPr>
              <a:t>Conversion au Format YOLO</a:t>
            </a:r>
          </a:p>
        </p:txBody>
      </p:sp>
      <p:sp>
        <p:nvSpPr>
          <p:cNvPr name="TextBox 29" id="29"/>
          <p:cNvSpPr txBox="true"/>
          <p:nvPr/>
        </p:nvSpPr>
        <p:spPr>
          <a:xfrm rot="0">
            <a:off x="1202614" y="6549915"/>
            <a:ext cx="7623311" cy="12985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Normalisation des coordonnées </a:t>
            </a: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Enregistrement des coordonnées dans un fichier .txt</a:t>
            </a:r>
          </a:p>
        </p:txBody>
      </p:sp>
      <p:sp>
        <p:nvSpPr>
          <p:cNvPr name="TextBox 30" id="30"/>
          <p:cNvSpPr txBox="true"/>
          <p:nvPr/>
        </p:nvSpPr>
        <p:spPr>
          <a:xfrm rot="0">
            <a:off x="5888904" y="5211430"/>
            <a:ext cx="1839397" cy="422275"/>
          </a:xfrm>
          <a:prstGeom prst="rect">
            <a:avLst/>
          </a:prstGeom>
        </p:spPr>
        <p:txBody>
          <a:bodyPr anchor="t" rtlCol="false" tIns="0" lIns="0" bIns="0" rIns="0">
            <a:spAutoFit/>
          </a:bodyPr>
          <a:lstStyle/>
          <a:p>
            <a:pPr algn="ctr">
              <a:lnSpc>
                <a:spcPts val="3499"/>
              </a:lnSpc>
            </a:pPr>
            <a:r>
              <a:rPr lang="en-US" sz="2499">
                <a:solidFill>
                  <a:srgbClr val="D63A35"/>
                </a:solidFill>
                <a:latin typeface="Canva Sans"/>
                <a:ea typeface="Canva Sans"/>
                <a:cs typeface="Canva Sans"/>
                <a:sym typeface="Canva Sans"/>
              </a:rPr>
              <a:t>fiftyone.zoo</a:t>
            </a:r>
          </a:p>
        </p:txBody>
      </p:sp>
      <p:sp>
        <p:nvSpPr>
          <p:cNvPr name="TextBox 31" id="31"/>
          <p:cNvSpPr txBox="true"/>
          <p:nvPr/>
        </p:nvSpPr>
        <p:spPr>
          <a:xfrm rot="0">
            <a:off x="1513899" y="8027302"/>
            <a:ext cx="2316042" cy="720725"/>
          </a:xfrm>
          <a:prstGeom prst="rect">
            <a:avLst/>
          </a:prstGeom>
        </p:spPr>
        <p:txBody>
          <a:bodyPr anchor="t" rtlCol="false" tIns="0" lIns="0" bIns="0" rIns="0">
            <a:spAutoFit/>
          </a:bodyPr>
          <a:lstStyle/>
          <a:p>
            <a:pPr algn="l">
              <a:lnSpc>
                <a:spcPts val="2800"/>
              </a:lnSpc>
              <a:spcBef>
                <a:spcPct val="0"/>
              </a:spcBef>
            </a:pPr>
            <a:r>
              <a:rPr lang="en-US" sz="2000" spc="600">
                <a:solidFill>
                  <a:srgbClr val="D63A35"/>
                </a:solidFill>
                <a:latin typeface="Poppins"/>
                <a:ea typeface="Poppins"/>
                <a:cs typeface="Poppins"/>
                <a:sym typeface="Poppins"/>
              </a:rPr>
              <a:t>XMin, Xmax YMin, YMax</a:t>
            </a:r>
          </a:p>
        </p:txBody>
      </p:sp>
      <p:sp>
        <p:nvSpPr>
          <p:cNvPr name="TextBox 32" id="32"/>
          <p:cNvSpPr txBox="true"/>
          <p:nvPr/>
        </p:nvSpPr>
        <p:spPr>
          <a:xfrm rot="0">
            <a:off x="4893029" y="8027302"/>
            <a:ext cx="3831145" cy="720725"/>
          </a:xfrm>
          <a:prstGeom prst="rect">
            <a:avLst/>
          </a:prstGeom>
        </p:spPr>
        <p:txBody>
          <a:bodyPr anchor="t" rtlCol="false" tIns="0" lIns="0" bIns="0" rIns="0">
            <a:spAutoFit/>
          </a:bodyPr>
          <a:lstStyle/>
          <a:p>
            <a:pPr algn="ctr">
              <a:lnSpc>
                <a:spcPts val="2800"/>
              </a:lnSpc>
              <a:spcBef>
                <a:spcPct val="0"/>
              </a:spcBef>
            </a:pPr>
            <a:r>
              <a:rPr lang="en-US" sz="2000" spc="600">
                <a:solidFill>
                  <a:srgbClr val="D63A35"/>
                </a:solidFill>
                <a:latin typeface="Poppins"/>
                <a:ea typeface="Poppins"/>
                <a:cs typeface="Poppins"/>
                <a:sym typeface="Poppins"/>
              </a:rPr>
              <a:t>X_center, Y_center</a:t>
            </a:r>
          </a:p>
          <a:p>
            <a:pPr algn="ctr">
              <a:lnSpc>
                <a:spcPts val="2800"/>
              </a:lnSpc>
              <a:spcBef>
                <a:spcPct val="0"/>
              </a:spcBef>
            </a:pPr>
            <a:r>
              <a:rPr lang="en-US" sz="2000" spc="600">
                <a:solidFill>
                  <a:srgbClr val="D63A35"/>
                </a:solidFill>
                <a:latin typeface="Poppins"/>
                <a:ea typeface="Poppins"/>
                <a:cs typeface="Poppins"/>
                <a:sym typeface="Poppins"/>
              </a:rPr>
              <a:t>width, height </a:t>
            </a:r>
          </a:p>
        </p:txBody>
      </p:sp>
      <p:sp>
        <p:nvSpPr>
          <p:cNvPr name="TextBox 33" id="33"/>
          <p:cNvSpPr txBox="true"/>
          <p:nvPr/>
        </p:nvSpPr>
        <p:spPr>
          <a:xfrm rot="0">
            <a:off x="12104393" y="7721600"/>
            <a:ext cx="5072930" cy="12985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3399 images d’entrainement </a:t>
            </a: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31 images de validation </a:t>
            </a: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55 images de test </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sp>
        <p:nvSpPr>
          <p:cNvPr name="Freeform 5" id="5"/>
          <p:cNvSpPr/>
          <p:nvPr/>
        </p:nvSpPr>
        <p:spPr>
          <a:xfrm flipH="false" flipV="false" rot="0">
            <a:off x="9821962" y="3317027"/>
            <a:ext cx="7437338" cy="4534630"/>
          </a:xfrm>
          <a:custGeom>
            <a:avLst/>
            <a:gdLst/>
            <a:ahLst/>
            <a:cxnLst/>
            <a:rect r="r" b="b" t="t" l="l"/>
            <a:pathLst>
              <a:path h="4534630" w="7437338">
                <a:moveTo>
                  <a:pt x="0" y="0"/>
                </a:moveTo>
                <a:lnTo>
                  <a:pt x="7437338" y="0"/>
                </a:lnTo>
                <a:lnTo>
                  <a:pt x="7437338" y="4534630"/>
                </a:lnTo>
                <a:lnTo>
                  <a:pt x="0" y="4534630"/>
                </a:lnTo>
                <a:lnTo>
                  <a:pt x="0" y="0"/>
                </a:lnTo>
                <a:close/>
              </a:path>
            </a:pathLst>
          </a:custGeom>
          <a:blipFill>
            <a:blip r:embed="rId3"/>
            <a:stretch>
              <a:fillRect l="-150363" t="-101892" r="0" b="-3420"/>
            </a:stretch>
          </a:blipFill>
        </p:spPr>
      </p:sp>
      <p:sp>
        <p:nvSpPr>
          <p:cNvPr name="Freeform 6" id="6"/>
          <p:cNvSpPr/>
          <p:nvPr/>
        </p:nvSpPr>
        <p:spPr>
          <a:xfrm flipH="false" flipV="false" rot="0">
            <a:off x="1028700" y="3750612"/>
            <a:ext cx="8214989" cy="3667461"/>
          </a:xfrm>
          <a:custGeom>
            <a:avLst/>
            <a:gdLst/>
            <a:ahLst/>
            <a:cxnLst/>
            <a:rect r="r" b="b" t="t" l="l"/>
            <a:pathLst>
              <a:path h="3667461" w="8214989">
                <a:moveTo>
                  <a:pt x="0" y="0"/>
                </a:moveTo>
                <a:lnTo>
                  <a:pt x="8214989" y="0"/>
                </a:lnTo>
                <a:lnTo>
                  <a:pt x="8214989" y="3667461"/>
                </a:lnTo>
                <a:lnTo>
                  <a:pt x="0" y="3667461"/>
                </a:lnTo>
                <a:lnTo>
                  <a:pt x="0" y="0"/>
                </a:lnTo>
                <a:close/>
              </a:path>
            </a:pathLst>
          </a:custGeom>
          <a:blipFill>
            <a:blip r:embed="rId4"/>
            <a:stretch>
              <a:fillRect l="0" t="-99" r="0" b="-99"/>
            </a:stretch>
          </a:blipFill>
        </p:spPr>
      </p:sp>
      <p:grpSp>
        <p:nvGrpSpPr>
          <p:cNvPr name="Group 7" id="7"/>
          <p:cNvGrpSpPr/>
          <p:nvPr/>
        </p:nvGrpSpPr>
        <p:grpSpPr>
          <a:xfrm rot="0">
            <a:off x="1028700" y="5314468"/>
            <a:ext cx="8214989" cy="539749"/>
            <a:chOff x="0" y="0"/>
            <a:chExt cx="2163618" cy="142156"/>
          </a:xfrm>
        </p:grpSpPr>
        <p:sp>
          <p:nvSpPr>
            <p:cNvPr name="Freeform 8" id="8"/>
            <p:cNvSpPr/>
            <p:nvPr/>
          </p:nvSpPr>
          <p:spPr>
            <a:xfrm flipH="false" flipV="false" rot="0">
              <a:off x="0" y="0"/>
              <a:ext cx="2163619" cy="142156"/>
            </a:xfrm>
            <a:custGeom>
              <a:avLst/>
              <a:gdLst/>
              <a:ahLst/>
              <a:cxnLst/>
              <a:rect r="r" b="b" t="t" l="l"/>
              <a:pathLst>
                <a:path h="142156" w="2163619">
                  <a:moveTo>
                    <a:pt x="0" y="0"/>
                  </a:moveTo>
                  <a:lnTo>
                    <a:pt x="2163619" y="0"/>
                  </a:lnTo>
                  <a:lnTo>
                    <a:pt x="2163619" y="142156"/>
                  </a:lnTo>
                  <a:lnTo>
                    <a:pt x="0" y="142156"/>
                  </a:lnTo>
                  <a:close/>
                </a:path>
              </a:pathLst>
            </a:custGeom>
            <a:solidFill>
              <a:srgbClr val="000000">
                <a:alpha val="0"/>
              </a:srgbClr>
            </a:solidFill>
            <a:ln w="38100" cap="sq">
              <a:solidFill>
                <a:srgbClr val="D63A35"/>
              </a:solidFill>
              <a:prstDash val="solid"/>
              <a:miter/>
            </a:ln>
          </p:spPr>
        </p:sp>
        <p:sp>
          <p:nvSpPr>
            <p:cNvPr name="TextBox 9" id="9"/>
            <p:cNvSpPr txBox="true"/>
            <p:nvPr/>
          </p:nvSpPr>
          <p:spPr>
            <a:xfrm>
              <a:off x="0" y="-66675"/>
              <a:ext cx="2163618" cy="208831"/>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5849451" y="9413437"/>
            <a:ext cx="14098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11</a:t>
            </a:r>
          </a:p>
        </p:txBody>
      </p:sp>
      <p:sp>
        <p:nvSpPr>
          <p:cNvPr name="TextBox 11" id="11"/>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12" id="12"/>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13" id="13"/>
          <p:cNvSpPr txBox="true"/>
          <p:nvPr/>
        </p:nvSpPr>
        <p:spPr>
          <a:xfrm rot="0">
            <a:off x="1028700" y="1110286"/>
            <a:ext cx="16230600" cy="819149"/>
          </a:xfrm>
          <a:prstGeom prst="rect">
            <a:avLst/>
          </a:prstGeom>
        </p:spPr>
        <p:txBody>
          <a:bodyPr anchor="t" rtlCol="false" tIns="0" lIns="0" bIns="0" rIns="0">
            <a:spAutoFit/>
          </a:bodyPr>
          <a:lstStyle/>
          <a:p>
            <a:pPr algn="l">
              <a:lnSpc>
                <a:spcPts val="6300"/>
              </a:lnSpc>
            </a:pPr>
            <a:r>
              <a:rPr lang="en-US" sz="4500" b="true">
                <a:solidFill>
                  <a:srgbClr val="D63A35"/>
                </a:solidFill>
                <a:latin typeface="Poppins Bold"/>
                <a:ea typeface="Poppins Bold"/>
                <a:cs typeface="Poppins Bold"/>
                <a:sym typeface="Poppins Bold"/>
              </a:rPr>
              <a:t>Modèle de Reconnaissance des Panneaux Publicitaires</a:t>
            </a:r>
          </a:p>
        </p:txBody>
      </p:sp>
      <p:sp>
        <p:nvSpPr>
          <p:cNvPr name="TextBox 14" id="14"/>
          <p:cNvSpPr txBox="true"/>
          <p:nvPr/>
        </p:nvSpPr>
        <p:spPr>
          <a:xfrm rot="0">
            <a:off x="1028700" y="1810372"/>
            <a:ext cx="6584666" cy="523875"/>
          </a:xfrm>
          <a:prstGeom prst="rect">
            <a:avLst/>
          </a:prstGeom>
        </p:spPr>
        <p:txBody>
          <a:bodyPr anchor="t" rtlCol="false" tIns="0" lIns="0" bIns="0" rIns="0">
            <a:spAutoFit/>
          </a:bodyPr>
          <a:lstStyle/>
          <a:p>
            <a:pPr algn="l">
              <a:lnSpc>
                <a:spcPts val="4199"/>
              </a:lnSpc>
            </a:pPr>
            <a:r>
              <a:rPr lang="en-US" sz="2999" i="true">
                <a:solidFill>
                  <a:srgbClr val="D63A35"/>
                </a:solidFill>
                <a:latin typeface="Poppins Italics"/>
                <a:ea typeface="Poppins Italics"/>
                <a:cs typeface="Poppins Italics"/>
                <a:sym typeface="Poppins Italics"/>
              </a:rPr>
              <a:t>Résultats de l’entrainement</a:t>
            </a:r>
          </a:p>
        </p:txBody>
      </p:sp>
      <p:sp>
        <p:nvSpPr>
          <p:cNvPr name="TextBox 15" id="15"/>
          <p:cNvSpPr txBox="true"/>
          <p:nvPr/>
        </p:nvSpPr>
        <p:spPr>
          <a:xfrm rot="0">
            <a:off x="2872519" y="8670926"/>
            <a:ext cx="4527352" cy="349249"/>
          </a:xfrm>
          <a:prstGeom prst="rect">
            <a:avLst/>
          </a:prstGeom>
        </p:spPr>
        <p:txBody>
          <a:bodyPr anchor="t" rtlCol="false" tIns="0" lIns="0" bIns="0" rIns="0">
            <a:spAutoFit/>
          </a:bodyPr>
          <a:lstStyle/>
          <a:p>
            <a:pPr algn="ctr">
              <a:lnSpc>
                <a:spcPts val="2800"/>
              </a:lnSpc>
            </a:pPr>
            <a:r>
              <a:rPr lang="en-US" sz="2000" i="true">
                <a:solidFill>
                  <a:srgbClr val="000000"/>
                </a:solidFill>
                <a:latin typeface="Canva Sans Italics"/>
                <a:ea typeface="Canva Sans Italics"/>
                <a:cs typeface="Canva Sans Italics"/>
                <a:sym typeface="Canva Sans Italics"/>
              </a:rPr>
              <a:t>mAPval50-95 du modèl pré-entrainé</a:t>
            </a:r>
          </a:p>
        </p:txBody>
      </p:sp>
      <p:sp>
        <p:nvSpPr>
          <p:cNvPr name="TextBox 16" id="16"/>
          <p:cNvSpPr txBox="true"/>
          <p:nvPr/>
        </p:nvSpPr>
        <p:spPr>
          <a:xfrm rot="0">
            <a:off x="10803418" y="8670926"/>
            <a:ext cx="5750957" cy="349249"/>
          </a:xfrm>
          <a:prstGeom prst="rect">
            <a:avLst/>
          </a:prstGeom>
        </p:spPr>
        <p:txBody>
          <a:bodyPr anchor="t" rtlCol="false" tIns="0" lIns="0" bIns="0" rIns="0">
            <a:spAutoFit/>
          </a:bodyPr>
          <a:lstStyle/>
          <a:p>
            <a:pPr algn="ctr">
              <a:lnSpc>
                <a:spcPts val="2800"/>
              </a:lnSpc>
            </a:pPr>
            <a:r>
              <a:rPr lang="en-US" sz="2000" i="true">
                <a:solidFill>
                  <a:srgbClr val="000000"/>
                </a:solidFill>
                <a:latin typeface="Canva Sans Italics"/>
                <a:ea typeface="Canva Sans Italics"/>
                <a:cs typeface="Canva Sans Italics"/>
                <a:sym typeface="Canva Sans Italics"/>
              </a:rPr>
              <a:t>mAPval50 et mAPval50-95 du modèl fine-tuné</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grpSp>
        <p:nvGrpSpPr>
          <p:cNvPr name="Group 5" id="5"/>
          <p:cNvGrpSpPr/>
          <p:nvPr/>
        </p:nvGrpSpPr>
        <p:grpSpPr>
          <a:xfrm rot="0">
            <a:off x="1041748" y="3591897"/>
            <a:ext cx="6216436" cy="964697"/>
            <a:chOff x="0" y="0"/>
            <a:chExt cx="1637251" cy="254077"/>
          </a:xfrm>
        </p:grpSpPr>
        <p:sp>
          <p:nvSpPr>
            <p:cNvPr name="Freeform 6" id="6"/>
            <p:cNvSpPr/>
            <p:nvPr/>
          </p:nvSpPr>
          <p:spPr>
            <a:xfrm flipH="false" flipV="false" rot="0">
              <a:off x="0" y="0"/>
              <a:ext cx="1637251" cy="254077"/>
            </a:xfrm>
            <a:custGeom>
              <a:avLst/>
              <a:gdLst/>
              <a:ahLst/>
              <a:cxnLst/>
              <a:rect r="r" b="b" t="t" l="l"/>
              <a:pathLst>
                <a:path h="254077" w="1637251">
                  <a:moveTo>
                    <a:pt x="63515" y="0"/>
                  </a:moveTo>
                  <a:lnTo>
                    <a:pt x="1573736" y="0"/>
                  </a:lnTo>
                  <a:cubicBezTo>
                    <a:pt x="1590581" y="0"/>
                    <a:pt x="1606736" y="6692"/>
                    <a:pt x="1618648" y="18603"/>
                  </a:cubicBezTo>
                  <a:cubicBezTo>
                    <a:pt x="1630559" y="30515"/>
                    <a:pt x="1637251" y="46670"/>
                    <a:pt x="1637251" y="63515"/>
                  </a:cubicBezTo>
                  <a:lnTo>
                    <a:pt x="1637251" y="190561"/>
                  </a:lnTo>
                  <a:cubicBezTo>
                    <a:pt x="1637251" y="225640"/>
                    <a:pt x="1608814" y="254077"/>
                    <a:pt x="1573736" y="254077"/>
                  </a:cubicBezTo>
                  <a:lnTo>
                    <a:pt x="63515" y="254077"/>
                  </a:lnTo>
                  <a:cubicBezTo>
                    <a:pt x="46670" y="254077"/>
                    <a:pt x="30515" y="247385"/>
                    <a:pt x="18603" y="235473"/>
                  </a:cubicBezTo>
                  <a:cubicBezTo>
                    <a:pt x="6692" y="223562"/>
                    <a:pt x="0" y="207407"/>
                    <a:pt x="0" y="190561"/>
                  </a:cubicBezTo>
                  <a:lnTo>
                    <a:pt x="0" y="63515"/>
                  </a:lnTo>
                  <a:cubicBezTo>
                    <a:pt x="0" y="28437"/>
                    <a:pt x="28437" y="0"/>
                    <a:pt x="63515" y="0"/>
                  </a:cubicBezTo>
                  <a:close/>
                </a:path>
              </a:pathLst>
            </a:custGeom>
            <a:solidFill>
              <a:srgbClr val="D63A35"/>
            </a:solidFill>
          </p:spPr>
        </p:sp>
        <p:sp>
          <p:nvSpPr>
            <p:cNvPr name="TextBox 7" id="7"/>
            <p:cNvSpPr txBox="true"/>
            <p:nvPr/>
          </p:nvSpPr>
          <p:spPr>
            <a:xfrm>
              <a:off x="0" y="-66675"/>
              <a:ext cx="1637251" cy="320752"/>
            </a:xfrm>
            <a:prstGeom prst="rect">
              <a:avLst/>
            </a:prstGeom>
          </p:spPr>
          <p:txBody>
            <a:bodyPr anchor="ctr" rtlCol="false" tIns="50800" lIns="50800" bIns="50800" rIns="50800"/>
            <a:lstStyle/>
            <a:p>
              <a:pPr algn="ctr">
                <a:lnSpc>
                  <a:spcPts val="3919"/>
                </a:lnSpc>
              </a:pPr>
              <a:r>
                <a:rPr lang="en-US" sz="2799">
                  <a:solidFill>
                    <a:srgbClr val="FFFFFF"/>
                  </a:solidFill>
                  <a:latin typeface="Quicksand"/>
                  <a:ea typeface="Quicksand"/>
                  <a:cs typeface="Quicksand"/>
                  <a:sym typeface="Quicksand"/>
                </a:rPr>
                <a:t>Chargement de la vidéo</a:t>
              </a:r>
            </a:p>
          </p:txBody>
        </p:sp>
      </p:grpSp>
      <p:grpSp>
        <p:nvGrpSpPr>
          <p:cNvPr name="Group 8" id="8"/>
          <p:cNvGrpSpPr/>
          <p:nvPr/>
        </p:nvGrpSpPr>
        <p:grpSpPr>
          <a:xfrm rot="0">
            <a:off x="1039987" y="4722809"/>
            <a:ext cx="6218197" cy="964697"/>
            <a:chOff x="0" y="0"/>
            <a:chExt cx="1637714" cy="254077"/>
          </a:xfrm>
        </p:grpSpPr>
        <p:sp>
          <p:nvSpPr>
            <p:cNvPr name="Freeform 9" id="9"/>
            <p:cNvSpPr/>
            <p:nvPr/>
          </p:nvSpPr>
          <p:spPr>
            <a:xfrm flipH="false" flipV="false" rot="0">
              <a:off x="0" y="0"/>
              <a:ext cx="1637714" cy="254077"/>
            </a:xfrm>
            <a:custGeom>
              <a:avLst/>
              <a:gdLst/>
              <a:ahLst/>
              <a:cxnLst/>
              <a:rect r="r" b="b" t="t" l="l"/>
              <a:pathLst>
                <a:path h="254077" w="1637714">
                  <a:moveTo>
                    <a:pt x="63497" y="0"/>
                  </a:moveTo>
                  <a:lnTo>
                    <a:pt x="1574217" y="0"/>
                  </a:lnTo>
                  <a:cubicBezTo>
                    <a:pt x="1591058" y="0"/>
                    <a:pt x="1607208" y="6690"/>
                    <a:pt x="1619116" y="18598"/>
                  </a:cubicBezTo>
                  <a:cubicBezTo>
                    <a:pt x="1631024" y="30506"/>
                    <a:pt x="1637714" y="46657"/>
                    <a:pt x="1637714" y="63497"/>
                  </a:cubicBezTo>
                  <a:lnTo>
                    <a:pt x="1637714" y="190579"/>
                  </a:lnTo>
                  <a:cubicBezTo>
                    <a:pt x="1637714" y="225648"/>
                    <a:pt x="1609286" y="254077"/>
                    <a:pt x="1574217" y="254077"/>
                  </a:cubicBezTo>
                  <a:lnTo>
                    <a:pt x="63497" y="254077"/>
                  </a:lnTo>
                  <a:cubicBezTo>
                    <a:pt x="46657" y="254077"/>
                    <a:pt x="30506" y="247387"/>
                    <a:pt x="18598" y="235479"/>
                  </a:cubicBezTo>
                  <a:cubicBezTo>
                    <a:pt x="6690" y="223571"/>
                    <a:pt x="0" y="207420"/>
                    <a:pt x="0" y="190579"/>
                  </a:cubicBezTo>
                  <a:lnTo>
                    <a:pt x="0" y="63497"/>
                  </a:lnTo>
                  <a:cubicBezTo>
                    <a:pt x="0" y="46657"/>
                    <a:pt x="6690" y="30506"/>
                    <a:pt x="18598" y="18598"/>
                  </a:cubicBezTo>
                  <a:cubicBezTo>
                    <a:pt x="30506" y="6690"/>
                    <a:pt x="46657" y="0"/>
                    <a:pt x="63497" y="0"/>
                  </a:cubicBezTo>
                  <a:close/>
                </a:path>
              </a:pathLst>
            </a:custGeom>
            <a:solidFill>
              <a:srgbClr val="FFE9E2"/>
            </a:solidFill>
          </p:spPr>
        </p:sp>
        <p:sp>
          <p:nvSpPr>
            <p:cNvPr name="TextBox 10" id="10"/>
            <p:cNvSpPr txBox="true"/>
            <p:nvPr/>
          </p:nvSpPr>
          <p:spPr>
            <a:xfrm>
              <a:off x="0" y="-66675"/>
              <a:ext cx="1637714" cy="320752"/>
            </a:xfrm>
            <a:prstGeom prst="rect">
              <a:avLst/>
            </a:prstGeom>
          </p:spPr>
          <p:txBody>
            <a:bodyPr anchor="ctr" rtlCol="false" tIns="50800" lIns="50800" bIns="50800" rIns="50800"/>
            <a:lstStyle/>
            <a:p>
              <a:pPr algn="ctr">
                <a:lnSpc>
                  <a:spcPts val="3919"/>
                </a:lnSpc>
              </a:pPr>
              <a:r>
                <a:rPr lang="en-US" sz="2799">
                  <a:solidFill>
                    <a:srgbClr val="8A2A29"/>
                  </a:solidFill>
                  <a:latin typeface="Quicksand"/>
                  <a:ea typeface="Quicksand"/>
                  <a:cs typeface="Quicksand"/>
                  <a:sym typeface="Quicksand"/>
                </a:rPr>
                <a:t>Traitement IA</a:t>
              </a:r>
            </a:p>
          </p:txBody>
        </p:sp>
      </p:grpSp>
      <p:grpSp>
        <p:nvGrpSpPr>
          <p:cNvPr name="Group 11" id="11"/>
          <p:cNvGrpSpPr/>
          <p:nvPr/>
        </p:nvGrpSpPr>
        <p:grpSpPr>
          <a:xfrm rot="0">
            <a:off x="1039987" y="5849431"/>
            <a:ext cx="6218197" cy="964697"/>
            <a:chOff x="0" y="0"/>
            <a:chExt cx="1637714" cy="254077"/>
          </a:xfrm>
        </p:grpSpPr>
        <p:sp>
          <p:nvSpPr>
            <p:cNvPr name="Freeform 12" id="12"/>
            <p:cNvSpPr/>
            <p:nvPr/>
          </p:nvSpPr>
          <p:spPr>
            <a:xfrm flipH="false" flipV="false" rot="0">
              <a:off x="0" y="0"/>
              <a:ext cx="1637714" cy="254077"/>
            </a:xfrm>
            <a:custGeom>
              <a:avLst/>
              <a:gdLst/>
              <a:ahLst/>
              <a:cxnLst/>
              <a:rect r="r" b="b" t="t" l="l"/>
              <a:pathLst>
                <a:path h="254077" w="1637714">
                  <a:moveTo>
                    <a:pt x="63497" y="0"/>
                  </a:moveTo>
                  <a:lnTo>
                    <a:pt x="1574217" y="0"/>
                  </a:lnTo>
                  <a:cubicBezTo>
                    <a:pt x="1591058" y="0"/>
                    <a:pt x="1607208" y="6690"/>
                    <a:pt x="1619116" y="18598"/>
                  </a:cubicBezTo>
                  <a:cubicBezTo>
                    <a:pt x="1631024" y="30506"/>
                    <a:pt x="1637714" y="46657"/>
                    <a:pt x="1637714" y="63497"/>
                  </a:cubicBezTo>
                  <a:lnTo>
                    <a:pt x="1637714" y="190579"/>
                  </a:lnTo>
                  <a:cubicBezTo>
                    <a:pt x="1637714" y="225648"/>
                    <a:pt x="1609286" y="254077"/>
                    <a:pt x="1574217" y="254077"/>
                  </a:cubicBezTo>
                  <a:lnTo>
                    <a:pt x="63497" y="254077"/>
                  </a:lnTo>
                  <a:cubicBezTo>
                    <a:pt x="46657" y="254077"/>
                    <a:pt x="30506" y="247387"/>
                    <a:pt x="18598" y="235479"/>
                  </a:cubicBezTo>
                  <a:cubicBezTo>
                    <a:pt x="6690" y="223571"/>
                    <a:pt x="0" y="207420"/>
                    <a:pt x="0" y="190579"/>
                  </a:cubicBezTo>
                  <a:lnTo>
                    <a:pt x="0" y="63497"/>
                  </a:lnTo>
                  <a:cubicBezTo>
                    <a:pt x="0" y="46657"/>
                    <a:pt x="6690" y="30506"/>
                    <a:pt x="18598" y="18598"/>
                  </a:cubicBezTo>
                  <a:cubicBezTo>
                    <a:pt x="30506" y="6690"/>
                    <a:pt x="46657" y="0"/>
                    <a:pt x="63497" y="0"/>
                  </a:cubicBezTo>
                  <a:close/>
                </a:path>
              </a:pathLst>
            </a:custGeom>
            <a:solidFill>
              <a:srgbClr val="D63A35"/>
            </a:solidFill>
          </p:spPr>
        </p:sp>
        <p:sp>
          <p:nvSpPr>
            <p:cNvPr name="TextBox 13" id="13"/>
            <p:cNvSpPr txBox="true"/>
            <p:nvPr/>
          </p:nvSpPr>
          <p:spPr>
            <a:xfrm>
              <a:off x="0" y="-66675"/>
              <a:ext cx="1637714" cy="320752"/>
            </a:xfrm>
            <a:prstGeom prst="rect">
              <a:avLst/>
            </a:prstGeom>
          </p:spPr>
          <p:txBody>
            <a:bodyPr anchor="ctr" rtlCol="false" tIns="50800" lIns="50800" bIns="50800" rIns="50800"/>
            <a:lstStyle/>
            <a:p>
              <a:pPr algn="ctr">
                <a:lnSpc>
                  <a:spcPts val="3919"/>
                </a:lnSpc>
              </a:pPr>
              <a:r>
                <a:rPr lang="en-US" sz="2799">
                  <a:solidFill>
                    <a:srgbClr val="FFFFFF"/>
                  </a:solidFill>
                  <a:latin typeface="Quicksand"/>
                  <a:ea typeface="Quicksand"/>
                  <a:cs typeface="Quicksand"/>
                  <a:sym typeface="Quicksand"/>
                </a:rPr>
                <a:t>Lecture et affichage</a:t>
              </a:r>
            </a:p>
          </p:txBody>
        </p:sp>
      </p:grpSp>
      <p:grpSp>
        <p:nvGrpSpPr>
          <p:cNvPr name="Group 14" id="14"/>
          <p:cNvGrpSpPr/>
          <p:nvPr/>
        </p:nvGrpSpPr>
        <p:grpSpPr>
          <a:xfrm rot="0">
            <a:off x="1041748" y="6976053"/>
            <a:ext cx="6216436" cy="964697"/>
            <a:chOff x="0" y="0"/>
            <a:chExt cx="1637251" cy="254077"/>
          </a:xfrm>
        </p:grpSpPr>
        <p:sp>
          <p:nvSpPr>
            <p:cNvPr name="Freeform 15" id="15"/>
            <p:cNvSpPr/>
            <p:nvPr/>
          </p:nvSpPr>
          <p:spPr>
            <a:xfrm flipH="false" flipV="false" rot="0">
              <a:off x="0" y="0"/>
              <a:ext cx="1637251" cy="254077"/>
            </a:xfrm>
            <a:custGeom>
              <a:avLst/>
              <a:gdLst/>
              <a:ahLst/>
              <a:cxnLst/>
              <a:rect r="r" b="b" t="t" l="l"/>
              <a:pathLst>
                <a:path h="254077" w="1637251">
                  <a:moveTo>
                    <a:pt x="63515" y="0"/>
                  </a:moveTo>
                  <a:lnTo>
                    <a:pt x="1573736" y="0"/>
                  </a:lnTo>
                  <a:cubicBezTo>
                    <a:pt x="1590581" y="0"/>
                    <a:pt x="1606736" y="6692"/>
                    <a:pt x="1618648" y="18603"/>
                  </a:cubicBezTo>
                  <a:cubicBezTo>
                    <a:pt x="1630559" y="30515"/>
                    <a:pt x="1637251" y="46670"/>
                    <a:pt x="1637251" y="63515"/>
                  </a:cubicBezTo>
                  <a:lnTo>
                    <a:pt x="1637251" y="190561"/>
                  </a:lnTo>
                  <a:cubicBezTo>
                    <a:pt x="1637251" y="225640"/>
                    <a:pt x="1608814" y="254077"/>
                    <a:pt x="1573736" y="254077"/>
                  </a:cubicBezTo>
                  <a:lnTo>
                    <a:pt x="63515" y="254077"/>
                  </a:lnTo>
                  <a:cubicBezTo>
                    <a:pt x="46670" y="254077"/>
                    <a:pt x="30515" y="247385"/>
                    <a:pt x="18603" y="235473"/>
                  </a:cubicBezTo>
                  <a:cubicBezTo>
                    <a:pt x="6692" y="223562"/>
                    <a:pt x="0" y="207407"/>
                    <a:pt x="0" y="190561"/>
                  </a:cubicBezTo>
                  <a:lnTo>
                    <a:pt x="0" y="63515"/>
                  </a:lnTo>
                  <a:cubicBezTo>
                    <a:pt x="0" y="28437"/>
                    <a:pt x="28437" y="0"/>
                    <a:pt x="63515" y="0"/>
                  </a:cubicBezTo>
                  <a:close/>
                </a:path>
              </a:pathLst>
            </a:custGeom>
            <a:solidFill>
              <a:srgbClr val="FFE9E2"/>
            </a:solidFill>
          </p:spPr>
        </p:sp>
        <p:sp>
          <p:nvSpPr>
            <p:cNvPr name="TextBox 16" id="16"/>
            <p:cNvSpPr txBox="true"/>
            <p:nvPr/>
          </p:nvSpPr>
          <p:spPr>
            <a:xfrm>
              <a:off x="0" y="-66675"/>
              <a:ext cx="1637251" cy="320752"/>
            </a:xfrm>
            <a:prstGeom prst="rect">
              <a:avLst/>
            </a:prstGeom>
          </p:spPr>
          <p:txBody>
            <a:bodyPr anchor="ctr" rtlCol="false" tIns="50800" lIns="50800" bIns="50800" rIns="50800"/>
            <a:lstStyle/>
            <a:p>
              <a:pPr algn="ctr">
                <a:lnSpc>
                  <a:spcPts val="3919"/>
                </a:lnSpc>
              </a:pPr>
              <a:r>
                <a:rPr lang="en-US" sz="2799">
                  <a:solidFill>
                    <a:srgbClr val="8A2A29"/>
                  </a:solidFill>
                  <a:latin typeface="Quicksand"/>
                  <a:ea typeface="Quicksand"/>
                  <a:cs typeface="Quicksand"/>
                  <a:sym typeface="Quicksand"/>
                </a:rPr>
                <a:t>Téléchargement</a:t>
              </a:r>
            </a:p>
          </p:txBody>
        </p:sp>
      </p:grpSp>
      <p:sp>
        <p:nvSpPr>
          <p:cNvPr name="Freeform 17" id="17"/>
          <p:cNvSpPr/>
          <p:nvPr/>
        </p:nvSpPr>
        <p:spPr>
          <a:xfrm flipH="false" flipV="false" rot="0">
            <a:off x="1029014" y="3591897"/>
            <a:ext cx="964697" cy="964697"/>
          </a:xfrm>
          <a:custGeom>
            <a:avLst/>
            <a:gdLst/>
            <a:ahLst/>
            <a:cxnLst/>
            <a:rect r="r" b="b" t="t" l="l"/>
            <a:pathLst>
              <a:path h="964697" w="964697">
                <a:moveTo>
                  <a:pt x="0" y="0"/>
                </a:moveTo>
                <a:lnTo>
                  <a:pt x="964697" y="0"/>
                </a:lnTo>
                <a:lnTo>
                  <a:pt x="964697" y="964696"/>
                </a:lnTo>
                <a:lnTo>
                  <a:pt x="0" y="9646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029014" y="4703446"/>
            <a:ext cx="1003424" cy="1003424"/>
          </a:xfrm>
          <a:custGeom>
            <a:avLst/>
            <a:gdLst/>
            <a:ahLst/>
            <a:cxnLst/>
            <a:rect r="r" b="b" t="t" l="l"/>
            <a:pathLst>
              <a:path h="1003424" w="1003424">
                <a:moveTo>
                  <a:pt x="0" y="0"/>
                </a:moveTo>
                <a:lnTo>
                  <a:pt x="1003424" y="0"/>
                </a:lnTo>
                <a:lnTo>
                  <a:pt x="1003424" y="1003424"/>
                </a:lnTo>
                <a:lnTo>
                  <a:pt x="0" y="1003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029014" y="5849745"/>
            <a:ext cx="964383" cy="964383"/>
          </a:xfrm>
          <a:custGeom>
            <a:avLst/>
            <a:gdLst/>
            <a:ahLst/>
            <a:cxnLst/>
            <a:rect r="r" b="b" t="t" l="l"/>
            <a:pathLst>
              <a:path h="964383" w="964383">
                <a:moveTo>
                  <a:pt x="0" y="0"/>
                </a:moveTo>
                <a:lnTo>
                  <a:pt x="964383" y="0"/>
                </a:lnTo>
                <a:lnTo>
                  <a:pt x="964383" y="964383"/>
                </a:lnTo>
                <a:lnTo>
                  <a:pt x="0" y="9643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028700" y="6976053"/>
            <a:ext cx="964697" cy="964697"/>
          </a:xfrm>
          <a:custGeom>
            <a:avLst/>
            <a:gdLst/>
            <a:ahLst/>
            <a:cxnLst/>
            <a:rect r="r" b="b" t="t" l="l"/>
            <a:pathLst>
              <a:path h="964697" w="964697">
                <a:moveTo>
                  <a:pt x="0" y="0"/>
                </a:moveTo>
                <a:lnTo>
                  <a:pt x="964697" y="0"/>
                </a:lnTo>
                <a:lnTo>
                  <a:pt x="964697" y="964697"/>
                </a:lnTo>
                <a:lnTo>
                  <a:pt x="0" y="9646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1" id="21"/>
          <p:cNvGrpSpPr/>
          <p:nvPr/>
        </p:nvGrpSpPr>
        <p:grpSpPr>
          <a:xfrm rot="0">
            <a:off x="8361513" y="3681255"/>
            <a:ext cx="8385809" cy="3891311"/>
            <a:chOff x="0" y="0"/>
            <a:chExt cx="2208608" cy="1024872"/>
          </a:xfrm>
        </p:grpSpPr>
        <p:sp>
          <p:nvSpPr>
            <p:cNvPr name="Freeform 22" id="22"/>
            <p:cNvSpPr/>
            <p:nvPr/>
          </p:nvSpPr>
          <p:spPr>
            <a:xfrm flipH="false" flipV="false" rot="0">
              <a:off x="0" y="0"/>
              <a:ext cx="2208608" cy="1024872"/>
            </a:xfrm>
            <a:custGeom>
              <a:avLst/>
              <a:gdLst/>
              <a:ahLst/>
              <a:cxnLst/>
              <a:rect r="r" b="b" t="t" l="l"/>
              <a:pathLst>
                <a:path h="1024872" w="2208608">
                  <a:moveTo>
                    <a:pt x="47084" y="0"/>
                  </a:moveTo>
                  <a:lnTo>
                    <a:pt x="2161524" y="0"/>
                  </a:lnTo>
                  <a:cubicBezTo>
                    <a:pt x="2174012" y="0"/>
                    <a:pt x="2185988" y="4961"/>
                    <a:pt x="2194818" y="13791"/>
                  </a:cubicBezTo>
                  <a:cubicBezTo>
                    <a:pt x="2203648" y="22621"/>
                    <a:pt x="2208608" y="34597"/>
                    <a:pt x="2208608" y="47084"/>
                  </a:cubicBezTo>
                  <a:lnTo>
                    <a:pt x="2208608" y="977788"/>
                  </a:lnTo>
                  <a:cubicBezTo>
                    <a:pt x="2208608" y="1003792"/>
                    <a:pt x="2187528" y="1024872"/>
                    <a:pt x="2161524" y="1024872"/>
                  </a:cubicBezTo>
                  <a:lnTo>
                    <a:pt x="47084" y="1024872"/>
                  </a:lnTo>
                  <a:cubicBezTo>
                    <a:pt x="21080" y="1024872"/>
                    <a:pt x="0" y="1003792"/>
                    <a:pt x="0" y="977788"/>
                  </a:cubicBezTo>
                  <a:lnTo>
                    <a:pt x="0" y="47084"/>
                  </a:lnTo>
                  <a:cubicBezTo>
                    <a:pt x="0" y="21080"/>
                    <a:pt x="21080" y="0"/>
                    <a:pt x="47084" y="0"/>
                  </a:cubicBezTo>
                  <a:close/>
                </a:path>
              </a:pathLst>
            </a:custGeom>
            <a:solidFill>
              <a:srgbClr val="FFFFFF"/>
            </a:solidFill>
            <a:ln w="19050" cap="rnd">
              <a:solidFill>
                <a:srgbClr val="000000"/>
              </a:solidFill>
              <a:prstDash val="solid"/>
              <a:round/>
            </a:ln>
          </p:spPr>
        </p:sp>
        <p:sp>
          <p:nvSpPr>
            <p:cNvPr name="TextBox 23" id="23"/>
            <p:cNvSpPr txBox="true"/>
            <p:nvPr/>
          </p:nvSpPr>
          <p:spPr>
            <a:xfrm>
              <a:off x="0" y="-66675"/>
              <a:ext cx="2208608" cy="1091547"/>
            </a:xfrm>
            <a:prstGeom prst="rect">
              <a:avLst/>
            </a:prstGeom>
          </p:spPr>
          <p:txBody>
            <a:bodyPr anchor="ctr" rtlCol="false" tIns="50800" lIns="50800" bIns="50800" rIns="50800"/>
            <a:lstStyle/>
            <a:p>
              <a:pPr algn="ctr">
                <a:lnSpc>
                  <a:spcPts val="2800"/>
                </a:lnSpc>
              </a:pPr>
            </a:p>
          </p:txBody>
        </p:sp>
      </p:grpSp>
      <p:sp>
        <p:nvSpPr>
          <p:cNvPr name="Freeform 24" id="24"/>
          <p:cNvSpPr/>
          <p:nvPr/>
        </p:nvSpPr>
        <p:spPr>
          <a:xfrm flipH="false" flipV="false" rot="0">
            <a:off x="15512749" y="2837750"/>
            <a:ext cx="1746551" cy="1687009"/>
          </a:xfrm>
          <a:custGeom>
            <a:avLst/>
            <a:gdLst/>
            <a:ahLst/>
            <a:cxnLst/>
            <a:rect r="r" b="b" t="t" l="l"/>
            <a:pathLst>
              <a:path h="1687009" w="1746551">
                <a:moveTo>
                  <a:pt x="0" y="0"/>
                </a:moveTo>
                <a:lnTo>
                  <a:pt x="1746551" y="0"/>
                </a:lnTo>
                <a:lnTo>
                  <a:pt x="1746551" y="1687009"/>
                </a:lnTo>
                <a:lnTo>
                  <a:pt x="0" y="16870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4299551" y="9413437"/>
            <a:ext cx="29597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12</a:t>
            </a:r>
          </a:p>
        </p:txBody>
      </p:sp>
      <p:sp>
        <p:nvSpPr>
          <p:cNvPr name="TextBox 26" id="26"/>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27" id="27"/>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28" id="28"/>
          <p:cNvSpPr txBox="true"/>
          <p:nvPr/>
        </p:nvSpPr>
        <p:spPr>
          <a:xfrm rot="0">
            <a:off x="1028700" y="1062661"/>
            <a:ext cx="16230600"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Application du Modèle et Interface </a:t>
            </a:r>
          </a:p>
        </p:txBody>
      </p:sp>
      <p:sp>
        <p:nvSpPr>
          <p:cNvPr name="TextBox 29" id="29"/>
          <p:cNvSpPr txBox="true"/>
          <p:nvPr/>
        </p:nvSpPr>
        <p:spPr>
          <a:xfrm rot="0">
            <a:off x="8945113" y="4011033"/>
            <a:ext cx="7218608" cy="3079748"/>
          </a:xfrm>
          <a:prstGeom prst="rect">
            <a:avLst/>
          </a:prstGeom>
        </p:spPr>
        <p:txBody>
          <a:bodyPr anchor="t" rtlCol="false" tIns="0" lIns="0" bIns="0" rIns="0">
            <a:spAutoFit/>
          </a:bodyPr>
          <a:lstStyle/>
          <a:p>
            <a:pPr algn="l" marL="539764" indent="-269882" lvl="1">
              <a:lnSpc>
                <a:spcPts val="3500"/>
              </a:lnSpc>
              <a:buFont typeface="Arial"/>
              <a:buChar char="•"/>
            </a:pPr>
            <a:r>
              <a:rPr lang="en-US" b="true" sz="2500">
                <a:solidFill>
                  <a:srgbClr val="000000"/>
                </a:solidFill>
                <a:latin typeface="Poppins Bold"/>
                <a:ea typeface="Poppins Bold"/>
                <a:cs typeface="Poppins Bold"/>
                <a:sym typeface="Poppins Bold"/>
              </a:rPr>
              <a:t>PyQt6 </a:t>
            </a:r>
            <a:r>
              <a:rPr lang="en-US" sz="2500">
                <a:solidFill>
                  <a:srgbClr val="000000"/>
                </a:solidFill>
                <a:latin typeface="Poppins"/>
                <a:ea typeface="Poppins"/>
                <a:cs typeface="Poppins"/>
                <a:sym typeface="Poppins"/>
              </a:rPr>
              <a:t>: Gestion de l'interface graphique (affichage vidéo, boutons, zones de texte).</a:t>
            </a:r>
          </a:p>
          <a:p>
            <a:pPr algn="l">
              <a:lnSpc>
                <a:spcPts val="3500"/>
              </a:lnSpc>
            </a:pPr>
          </a:p>
          <a:p>
            <a:pPr algn="l" marL="539764" indent="-269882" lvl="1">
              <a:lnSpc>
                <a:spcPts val="3500"/>
              </a:lnSpc>
              <a:buFont typeface="Arial"/>
              <a:buChar char="•"/>
            </a:pPr>
            <a:r>
              <a:rPr lang="en-US" b="true" sz="2500">
                <a:solidFill>
                  <a:srgbClr val="000000"/>
                </a:solidFill>
                <a:latin typeface="Poppins Bold"/>
                <a:ea typeface="Poppins Bold"/>
                <a:cs typeface="Poppins Bold"/>
                <a:sym typeface="Poppins Bold"/>
              </a:rPr>
              <a:t>OpenCV </a:t>
            </a:r>
            <a:r>
              <a:rPr lang="en-US" sz="2500">
                <a:solidFill>
                  <a:srgbClr val="000000"/>
                </a:solidFill>
                <a:latin typeface="Poppins"/>
                <a:ea typeface="Poppins"/>
                <a:cs typeface="Poppins"/>
                <a:sym typeface="Poppins"/>
              </a:rPr>
              <a:t>: Affichage et traitement vidéo (lecture des frames, conversion en QPixmap pour l'interface).</a:t>
            </a:r>
          </a:p>
        </p:txBody>
      </p:sp>
      <p:sp>
        <p:nvSpPr>
          <p:cNvPr name="TextBox 30" id="30"/>
          <p:cNvSpPr txBox="true"/>
          <p:nvPr/>
        </p:nvSpPr>
        <p:spPr>
          <a:xfrm rot="0">
            <a:off x="1041748" y="2081836"/>
            <a:ext cx="7164538" cy="523875"/>
          </a:xfrm>
          <a:prstGeom prst="rect">
            <a:avLst/>
          </a:prstGeom>
        </p:spPr>
        <p:txBody>
          <a:bodyPr anchor="t" rtlCol="false" tIns="0" lIns="0" bIns="0" rIns="0">
            <a:spAutoFit/>
          </a:bodyPr>
          <a:lstStyle/>
          <a:p>
            <a:pPr algn="l">
              <a:lnSpc>
                <a:spcPts val="4199"/>
              </a:lnSpc>
            </a:pPr>
            <a:r>
              <a:rPr lang="en-US" sz="2999" i="true">
                <a:solidFill>
                  <a:srgbClr val="D63A35"/>
                </a:solidFill>
                <a:latin typeface="Poppins Italics"/>
                <a:ea typeface="Poppins Italics"/>
                <a:cs typeface="Poppins Italics"/>
                <a:sym typeface="Poppins Italics"/>
              </a:rPr>
              <a:t>Fonctionnement de l’interface</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grpSp>
        <p:nvGrpSpPr>
          <p:cNvPr name="Group 5" id="5"/>
          <p:cNvGrpSpPr/>
          <p:nvPr/>
        </p:nvGrpSpPr>
        <p:grpSpPr>
          <a:xfrm rot="0">
            <a:off x="1028700" y="2929561"/>
            <a:ext cx="16230600" cy="924849"/>
            <a:chOff x="0" y="0"/>
            <a:chExt cx="4274726" cy="243582"/>
          </a:xfrm>
        </p:grpSpPr>
        <p:sp>
          <p:nvSpPr>
            <p:cNvPr name="Freeform 6" id="6"/>
            <p:cNvSpPr/>
            <p:nvPr/>
          </p:nvSpPr>
          <p:spPr>
            <a:xfrm flipH="false" flipV="false" rot="0">
              <a:off x="0" y="0"/>
              <a:ext cx="4274726" cy="243582"/>
            </a:xfrm>
            <a:custGeom>
              <a:avLst/>
              <a:gdLst/>
              <a:ahLst/>
              <a:cxnLst/>
              <a:rect r="r" b="b" t="t" l="l"/>
              <a:pathLst>
                <a:path h="243582" w="4274726">
                  <a:moveTo>
                    <a:pt x="24327" y="0"/>
                  </a:moveTo>
                  <a:lnTo>
                    <a:pt x="4250399" y="0"/>
                  </a:lnTo>
                  <a:cubicBezTo>
                    <a:pt x="4263834" y="0"/>
                    <a:pt x="4274726" y="10891"/>
                    <a:pt x="4274726" y="24327"/>
                  </a:cubicBezTo>
                  <a:lnTo>
                    <a:pt x="4274726" y="219255"/>
                  </a:lnTo>
                  <a:cubicBezTo>
                    <a:pt x="4274726" y="225707"/>
                    <a:pt x="4272163" y="231894"/>
                    <a:pt x="4267601" y="236457"/>
                  </a:cubicBezTo>
                  <a:cubicBezTo>
                    <a:pt x="4263039" y="241019"/>
                    <a:pt x="4256851" y="243582"/>
                    <a:pt x="4250399" y="243582"/>
                  </a:cubicBezTo>
                  <a:lnTo>
                    <a:pt x="24327" y="243582"/>
                  </a:lnTo>
                  <a:cubicBezTo>
                    <a:pt x="10891" y="243582"/>
                    <a:pt x="0" y="232690"/>
                    <a:pt x="0" y="219255"/>
                  </a:cubicBezTo>
                  <a:lnTo>
                    <a:pt x="0" y="24327"/>
                  </a:lnTo>
                  <a:cubicBezTo>
                    <a:pt x="0" y="10891"/>
                    <a:pt x="10891" y="0"/>
                    <a:pt x="24327" y="0"/>
                  </a:cubicBezTo>
                  <a:close/>
                </a:path>
              </a:pathLst>
            </a:custGeom>
            <a:solidFill>
              <a:srgbClr val="D63A35"/>
            </a:solidFill>
          </p:spPr>
        </p:sp>
        <p:sp>
          <p:nvSpPr>
            <p:cNvPr name="TextBox 7" id="7"/>
            <p:cNvSpPr txBox="true"/>
            <p:nvPr/>
          </p:nvSpPr>
          <p:spPr>
            <a:xfrm>
              <a:off x="0" y="-66675"/>
              <a:ext cx="4274726" cy="310257"/>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3905" y="3006115"/>
            <a:ext cx="771740" cy="771740"/>
          </a:xfrm>
          <a:custGeom>
            <a:avLst/>
            <a:gdLst/>
            <a:ahLst/>
            <a:cxnLst/>
            <a:rect r="r" b="b" t="t" l="l"/>
            <a:pathLst>
              <a:path h="771740" w="771740">
                <a:moveTo>
                  <a:pt x="0" y="0"/>
                </a:moveTo>
                <a:lnTo>
                  <a:pt x="771741" y="0"/>
                </a:lnTo>
                <a:lnTo>
                  <a:pt x="771741" y="771741"/>
                </a:lnTo>
                <a:lnTo>
                  <a:pt x="0" y="771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781020" y="9413437"/>
            <a:ext cx="1478280"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13</a:t>
            </a:r>
          </a:p>
        </p:txBody>
      </p:sp>
      <p:sp>
        <p:nvSpPr>
          <p:cNvPr name="TextBox 10" id="10"/>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11" id="11"/>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12" id="12"/>
          <p:cNvSpPr txBox="true"/>
          <p:nvPr/>
        </p:nvSpPr>
        <p:spPr>
          <a:xfrm rot="0">
            <a:off x="1028700" y="2081836"/>
            <a:ext cx="6584666" cy="523875"/>
          </a:xfrm>
          <a:prstGeom prst="rect">
            <a:avLst/>
          </a:prstGeom>
        </p:spPr>
        <p:txBody>
          <a:bodyPr anchor="t" rtlCol="false" tIns="0" lIns="0" bIns="0" rIns="0">
            <a:spAutoFit/>
          </a:bodyPr>
          <a:lstStyle/>
          <a:p>
            <a:pPr algn="l">
              <a:lnSpc>
                <a:spcPts val="4199"/>
              </a:lnSpc>
            </a:pPr>
            <a:r>
              <a:rPr lang="en-US" sz="2999" i="true">
                <a:solidFill>
                  <a:srgbClr val="D63A35"/>
                </a:solidFill>
                <a:latin typeface="Poppins Italics"/>
                <a:ea typeface="Poppins Italics"/>
                <a:cs typeface="Poppins Italics"/>
                <a:sym typeface="Poppins Italics"/>
              </a:rPr>
              <a:t>Inférence</a:t>
            </a:r>
          </a:p>
        </p:txBody>
      </p:sp>
      <p:sp>
        <p:nvSpPr>
          <p:cNvPr name="TextBox 13" id="13"/>
          <p:cNvSpPr txBox="true"/>
          <p:nvPr/>
        </p:nvSpPr>
        <p:spPr>
          <a:xfrm rot="0">
            <a:off x="6538811" y="4497858"/>
            <a:ext cx="4641490" cy="368300"/>
          </a:xfrm>
          <a:prstGeom prst="rect">
            <a:avLst/>
          </a:prstGeom>
        </p:spPr>
        <p:txBody>
          <a:bodyPr anchor="t" rtlCol="false" tIns="0" lIns="0" bIns="0" rIns="0">
            <a:spAutoFit/>
          </a:bodyPr>
          <a:lstStyle/>
          <a:p>
            <a:pPr algn="ctr">
              <a:lnSpc>
                <a:spcPts val="2800"/>
              </a:lnSpc>
              <a:spcBef>
                <a:spcPct val="0"/>
              </a:spcBef>
            </a:pPr>
            <a:r>
              <a:rPr lang="en-US" b="true" sz="2000" spc="600">
                <a:solidFill>
                  <a:srgbClr val="000000"/>
                </a:solidFill>
                <a:latin typeface="Poppins Bold"/>
                <a:ea typeface="Poppins Bold"/>
                <a:cs typeface="Poppins Bold"/>
                <a:sym typeface="Poppins Bold"/>
              </a:rPr>
              <a:t>2. INFÉRENCE</a:t>
            </a:r>
          </a:p>
        </p:txBody>
      </p:sp>
      <p:sp>
        <p:nvSpPr>
          <p:cNvPr name="TextBox 14" id="14"/>
          <p:cNvSpPr txBox="true"/>
          <p:nvPr/>
        </p:nvSpPr>
        <p:spPr>
          <a:xfrm rot="0">
            <a:off x="1028700" y="1062661"/>
            <a:ext cx="16230600"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Application du Modèle et Interface </a:t>
            </a:r>
          </a:p>
        </p:txBody>
      </p:sp>
      <p:sp>
        <p:nvSpPr>
          <p:cNvPr name="TextBox 15" id="15"/>
          <p:cNvSpPr txBox="true"/>
          <p:nvPr/>
        </p:nvSpPr>
        <p:spPr>
          <a:xfrm rot="0">
            <a:off x="2232097" y="3128461"/>
            <a:ext cx="14288063" cy="450849"/>
          </a:xfrm>
          <a:prstGeom prst="rect">
            <a:avLst/>
          </a:prstGeom>
        </p:spPr>
        <p:txBody>
          <a:bodyPr anchor="t" rtlCol="false" tIns="0" lIns="0" bIns="0" rIns="0">
            <a:spAutoFit/>
          </a:bodyPr>
          <a:lstStyle/>
          <a:p>
            <a:pPr algn="l">
              <a:lnSpc>
                <a:spcPts val="3500"/>
              </a:lnSpc>
            </a:pPr>
            <a:r>
              <a:rPr lang="en-US" sz="2500">
                <a:solidFill>
                  <a:srgbClr val="FFFFFF"/>
                </a:solidFill>
                <a:latin typeface="Poppins"/>
                <a:ea typeface="Poppins"/>
                <a:cs typeface="Poppins"/>
                <a:sym typeface="Poppins"/>
              </a:rPr>
              <a:t>Traiter chaque frame de la vidéo pour détecter et couvrir les panneaux publicitaires.</a:t>
            </a:r>
          </a:p>
        </p:txBody>
      </p:sp>
      <p:sp>
        <p:nvSpPr>
          <p:cNvPr name="AutoShape 16" id="16"/>
          <p:cNvSpPr/>
          <p:nvPr/>
        </p:nvSpPr>
        <p:spPr>
          <a:xfrm flipH="true" flipV="true">
            <a:off x="6080309" y="4689945"/>
            <a:ext cx="0" cy="3864582"/>
          </a:xfrm>
          <a:prstGeom prst="line">
            <a:avLst/>
          </a:prstGeom>
          <a:ln cap="flat" w="19050">
            <a:solidFill>
              <a:srgbClr val="000000"/>
            </a:solidFill>
            <a:prstDash val="solid"/>
            <a:headEnd type="none" len="sm" w="sm"/>
            <a:tailEnd type="none" len="sm" w="sm"/>
          </a:ln>
        </p:spPr>
      </p:sp>
      <p:sp>
        <p:nvSpPr>
          <p:cNvPr name="TextBox 17" id="17"/>
          <p:cNvSpPr txBox="true"/>
          <p:nvPr/>
        </p:nvSpPr>
        <p:spPr>
          <a:xfrm rot="0">
            <a:off x="546858" y="4472458"/>
            <a:ext cx="5304717" cy="720725"/>
          </a:xfrm>
          <a:prstGeom prst="rect">
            <a:avLst/>
          </a:prstGeom>
        </p:spPr>
        <p:txBody>
          <a:bodyPr anchor="t" rtlCol="false" tIns="0" lIns="0" bIns="0" rIns="0">
            <a:spAutoFit/>
          </a:bodyPr>
          <a:lstStyle/>
          <a:p>
            <a:pPr algn="ctr">
              <a:lnSpc>
                <a:spcPts val="2800"/>
              </a:lnSpc>
            </a:pPr>
            <a:r>
              <a:rPr lang="en-US" b="true" sz="2000" spc="600">
                <a:solidFill>
                  <a:srgbClr val="000000"/>
                </a:solidFill>
                <a:latin typeface="Poppins Bold"/>
                <a:ea typeface="Poppins Bold"/>
                <a:cs typeface="Poppins Bold"/>
                <a:sym typeface="Poppins Bold"/>
              </a:rPr>
              <a:t>1. PRÉPARATION DE LA FRAME</a:t>
            </a:r>
          </a:p>
        </p:txBody>
      </p:sp>
      <p:sp>
        <p:nvSpPr>
          <p:cNvPr name="AutoShape 18" id="18"/>
          <p:cNvSpPr/>
          <p:nvPr/>
        </p:nvSpPr>
        <p:spPr>
          <a:xfrm flipV="true">
            <a:off x="11792167" y="4689945"/>
            <a:ext cx="0" cy="3864582"/>
          </a:xfrm>
          <a:prstGeom prst="line">
            <a:avLst/>
          </a:prstGeom>
          <a:ln cap="flat" w="19050">
            <a:solidFill>
              <a:srgbClr val="000000"/>
            </a:solidFill>
            <a:prstDash val="solid"/>
            <a:headEnd type="none" len="sm" w="sm"/>
            <a:tailEnd type="none" len="sm" w="sm"/>
          </a:ln>
        </p:spPr>
      </p:sp>
      <p:sp>
        <p:nvSpPr>
          <p:cNvPr name="TextBox 19" id="19"/>
          <p:cNvSpPr txBox="true"/>
          <p:nvPr/>
        </p:nvSpPr>
        <p:spPr>
          <a:xfrm rot="0">
            <a:off x="12020767" y="4493435"/>
            <a:ext cx="5238533" cy="368300"/>
          </a:xfrm>
          <a:prstGeom prst="rect">
            <a:avLst/>
          </a:prstGeom>
        </p:spPr>
        <p:txBody>
          <a:bodyPr anchor="t" rtlCol="false" tIns="0" lIns="0" bIns="0" rIns="0">
            <a:spAutoFit/>
          </a:bodyPr>
          <a:lstStyle/>
          <a:p>
            <a:pPr algn="ctr">
              <a:lnSpc>
                <a:spcPts val="2800"/>
              </a:lnSpc>
            </a:pPr>
            <a:r>
              <a:rPr lang="en-US" b="true" sz="2000" spc="600">
                <a:solidFill>
                  <a:srgbClr val="000000"/>
                </a:solidFill>
                <a:latin typeface="Poppins Bold"/>
                <a:ea typeface="Poppins Bold"/>
                <a:cs typeface="Poppins Bold"/>
                <a:sym typeface="Poppins Bold"/>
              </a:rPr>
              <a:t>3. POST TRAITEMENT</a:t>
            </a:r>
          </a:p>
        </p:txBody>
      </p:sp>
      <p:sp>
        <p:nvSpPr>
          <p:cNvPr name="TextBox 20" id="20"/>
          <p:cNvSpPr txBox="true"/>
          <p:nvPr/>
        </p:nvSpPr>
        <p:spPr>
          <a:xfrm rot="0">
            <a:off x="1028700" y="5823760"/>
            <a:ext cx="4514425" cy="2193925"/>
          </a:xfrm>
          <a:prstGeom prst="rect">
            <a:avLst/>
          </a:prstGeom>
        </p:spPr>
        <p:txBody>
          <a:bodyPr anchor="t" rtlCol="false" tIns="0" lIns="0" bIns="0" rIns="0">
            <a:spAutoFit/>
          </a:bodyPr>
          <a:lstStyle/>
          <a:p>
            <a:pPr algn="ctr">
              <a:lnSpc>
                <a:spcPts val="3499"/>
              </a:lnSpc>
            </a:pPr>
            <a:r>
              <a:rPr lang="en-US" sz="2499">
                <a:solidFill>
                  <a:srgbClr val="000000"/>
                </a:solidFill>
                <a:latin typeface="Poppins"/>
                <a:ea typeface="Poppins"/>
                <a:cs typeface="Poppins"/>
                <a:sym typeface="Poppins"/>
              </a:rPr>
              <a:t>Redimensionnement (640x640).</a:t>
            </a:r>
          </a:p>
          <a:p>
            <a:pPr algn="ctr">
              <a:lnSpc>
                <a:spcPts val="3499"/>
              </a:lnSpc>
            </a:pPr>
          </a:p>
          <a:p>
            <a:pPr algn="ctr">
              <a:lnSpc>
                <a:spcPts val="3499"/>
              </a:lnSpc>
            </a:pPr>
            <a:r>
              <a:rPr lang="en-US" sz="2499">
                <a:solidFill>
                  <a:srgbClr val="000000"/>
                </a:solidFill>
                <a:latin typeface="Poppins"/>
                <a:ea typeface="Poppins"/>
                <a:cs typeface="Poppins"/>
                <a:sym typeface="Poppins"/>
              </a:rPr>
              <a:t>Normalisation et transposition.</a:t>
            </a:r>
          </a:p>
        </p:txBody>
      </p:sp>
      <p:sp>
        <p:nvSpPr>
          <p:cNvPr name="TextBox 21" id="21"/>
          <p:cNvSpPr txBox="true"/>
          <p:nvPr/>
        </p:nvSpPr>
        <p:spPr>
          <a:xfrm rot="0">
            <a:off x="6439989" y="5416530"/>
            <a:ext cx="4839133" cy="1755775"/>
          </a:xfrm>
          <a:prstGeom prst="rect">
            <a:avLst/>
          </a:prstGeom>
        </p:spPr>
        <p:txBody>
          <a:bodyPr anchor="t" rtlCol="false" tIns="0" lIns="0" bIns="0" rIns="0">
            <a:spAutoFit/>
          </a:bodyPr>
          <a:lstStyle/>
          <a:p>
            <a:pPr algn="ctr">
              <a:lnSpc>
                <a:spcPts val="3499"/>
              </a:lnSpc>
            </a:pPr>
            <a:r>
              <a:rPr lang="en-US" sz="2499">
                <a:solidFill>
                  <a:srgbClr val="000000"/>
                </a:solidFill>
                <a:latin typeface="Poppins"/>
                <a:ea typeface="Poppins"/>
                <a:cs typeface="Poppins"/>
                <a:sym typeface="Poppins"/>
              </a:rPr>
              <a:t>Utilisation d'un modèle ONNX.</a:t>
            </a:r>
          </a:p>
          <a:p>
            <a:pPr algn="ctr">
              <a:lnSpc>
                <a:spcPts val="3499"/>
              </a:lnSpc>
            </a:pPr>
          </a:p>
          <a:p>
            <a:pPr algn="ctr">
              <a:lnSpc>
                <a:spcPts val="3499"/>
              </a:lnSpc>
            </a:pPr>
            <a:r>
              <a:rPr lang="en-US" sz="2499">
                <a:solidFill>
                  <a:srgbClr val="000000"/>
                </a:solidFill>
                <a:latin typeface="Poppins"/>
                <a:ea typeface="Poppins"/>
                <a:cs typeface="Poppins"/>
                <a:sym typeface="Poppins"/>
              </a:rPr>
              <a:t>Détection des objets (panneaux publicitaires).</a:t>
            </a:r>
          </a:p>
        </p:txBody>
      </p:sp>
      <p:sp>
        <p:nvSpPr>
          <p:cNvPr name="TextBox 22" id="22"/>
          <p:cNvSpPr txBox="true"/>
          <p:nvPr/>
        </p:nvSpPr>
        <p:spPr>
          <a:xfrm rot="0">
            <a:off x="12566283" y="6042835"/>
            <a:ext cx="4457178" cy="1755775"/>
          </a:xfrm>
          <a:prstGeom prst="rect">
            <a:avLst/>
          </a:prstGeom>
        </p:spPr>
        <p:txBody>
          <a:bodyPr anchor="t" rtlCol="false" tIns="0" lIns="0" bIns="0" rIns="0">
            <a:spAutoFit/>
          </a:bodyPr>
          <a:lstStyle/>
          <a:p>
            <a:pPr algn="ctr">
              <a:lnSpc>
                <a:spcPts val="3499"/>
              </a:lnSpc>
            </a:pPr>
            <a:r>
              <a:rPr lang="en-US" sz="2499">
                <a:solidFill>
                  <a:srgbClr val="000000"/>
                </a:solidFill>
                <a:latin typeface="Poppins"/>
                <a:ea typeface="Poppins"/>
                <a:cs typeface="Poppins"/>
                <a:sym typeface="Poppins"/>
              </a:rPr>
              <a:t>Affichage de rectangles verts</a:t>
            </a:r>
            <a:r>
              <a:rPr lang="en-US" sz="2499">
                <a:solidFill>
                  <a:srgbClr val="000000"/>
                </a:solidFill>
                <a:latin typeface="Poppins"/>
                <a:ea typeface="Poppins"/>
                <a:cs typeface="Poppins"/>
                <a:sym typeface="Poppins"/>
              </a:rPr>
              <a:t> sur les panneaux détectés avec un seuil de confiance.</a:t>
            </a:r>
          </a:p>
        </p:txBody>
      </p:sp>
      <p:sp>
        <p:nvSpPr>
          <p:cNvPr name="TextBox 23" id="23"/>
          <p:cNvSpPr txBox="true"/>
          <p:nvPr/>
        </p:nvSpPr>
        <p:spPr>
          <a:xfrm rot="0">
            <a:off x="6860740" y="7742228"/>
            <a:ext cx="3997632" cy="869949"/>
          </a:xfrm>
          <a:prstGeom prst="rect">
            <a:avLst/>
          </a:prstGeom>
        </p:spPr>
        <p:txBody>
          <a:bodyPr anchor="t" rtlCol="false" tIns="0" lIns="0" bIns="0" rIns="0">
            <a:spAutoFit/>
          </a:bodyPr>
          <a:lstStyle/>
          <a:p>
            <a:pPr algn="ctr">
              <a:lnSpc>
                <a:spcPts val="3500"/>
              </a:lnSpc>
            </a:pPr>
            <a:r>
              <a:rPr lang="en-US" sz="2500" i="true">
                <a:solidFill>
                  <a:srgbClr val="D63A35"/>
                </a:solidFill>
                <a:latin typeface="Canva Sans Italics"/>
                <a:ea typeface="Canva Sans Italics"/>
                <a:cs typeface="Canva Sans Italics"/>
                <a:sym typeface="Canva Sans Italics"/>
              </a:rPr>
              <a:t>optimisation des inférences sur CPU</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sp>
        <p:nvSpPr>
          <p:cNvPr name="Freeform 5" id="5"/>
          <p:cNvSpPr/>
          <p:nvPr/>
        </p:nvSpPr>
        <p:spPr>
          <a:xfrm flipH="false" flipV="false" rot="0">
            <a:off x="4258619" y="2158036"/>
            <a:ext cx="13000681" cy="6922863"/>
          </a:xfrm>
          <a:custGeom>
            <a:avLst/>
            <a:gdLst/>
            <a:ahLst/>
            <a:cxnLst/>
            <a:rect r="r" b="b" t="t" l="l"/>
            <a:pathLst>
              <a:path h="6922863" w="13000681">
                <a:moveTo>
                  <a:pt x="0" y="0"/>
                </a:moveTo>
                <a:lnTo>
                  <a:pt x="13000681" y="0"/>
                </a:lnTo>
                <a:lnTo>
                  <a:pt x="13000681" y="6922862"/>
                </a:lnTo>
                <a:lnTo>
                  <a:pt x="0" y="6922862"/>
                </a:lnTo>
                <a:lnTo>
                  <a:pt x="0" y="0"/>
                </a:lnTo>
                <a:close/>
              </a:path>
            </a:pathLst>
          </a:custGeom>
          <a:blipFill>
            <a:blip r:embed="rId3"/>
            <a:stretch>
              <a:fillRect l="0" t="0" r="0" b="0"/>
            </a:stretch>
          </a:blipFill>
        </p:spPr>
      </p:sp>
      <p:sp>
        <p:nvSpPr>
          <p:cNvPr name="Freeform 6" id="6"/>
          <p:cNvSpPr/>
          <p:nvPr/>
        </p:nvSpPr>
        <p:spPr>
          <a:xfrm flipH="false" flipV="false" rot="0">
            <a:off x="1701885" y="7597391"/>
            <a:ext cx="1437653" cy="1483507"/>
          </a:xfrm>
          <a:custGeom>
            <a:avLst/>
            <a:gdLst/>
            <a:ahLst/>
            <a:cxnLst/>
            <a:rect r="r" b="b" t="t" l="l"/>
            <a:pathLst>
              <a:path h="1483507" w="1437653">
                <a:moveTo>
                  <a:pt x="0" y="0"/>
                </a:moveTo>
                <a:lnTo>
                  <a:pt x="1437654" y="0"/>
                </a:lnTo>
                <a:lnTo>
                  <a:pt x="1437654" y="1483507"/>
                </a:lnTo>
                <a:lnTo>
                  <a:pt x="0" y="1483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299551" y="9413437"/>
            <a:ext cx="29597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14</a:t>
            </a:r>
          </a:p>
        </p:txBody>
      </p:sp>
      <p:sp>
        <p:nvSpPr>
          <p:cNvPr name="TextBox 8" id="8"/>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9" id="9"/>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10" id="10"/>
          <p:cNvSpPr txBox="true"/>
          <p:nvPr/>
        </p:nvSpPr>
        <p:spPr>
          <a:xfrm rot="0">
            <a:off x="1028700" y="1062661"/>
            <a:ext cx="16230600"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Application du Modèle et Interface </a:t>
            </a:r>
          </a:p>
        </p:txBody>
      </p:sp>
      <p:sp>
        <p:nvSpPr>
          <p:cNvPr name="TextBox 11" id="11"/>
          <p:cNvSpPr txBox="true"/>
          <p:nvPr/>
        </p:nvSpPr>
        <p:spPr>
          <a:xfrm rot="0">
            <a:off x="1041748" y="2081836"/>
            <a:ext cx="7164538" cy="523875"/>
          </a:xfrm>
          <a:prstGeom prst="rect">
            <a:avLst/>
          </a:prstGeom>
        </p:spPr>
        <p:txBody>
          <a:bodyPr anchor="t" rtlCol="false" tIns="0" lIns="0" bIns="0" rIns="0">
            <a:spAutoFit/>
          </a:bodyPr>
          <a:lstStyle/>
          <a:p>
            <a:pPr algn="l">
              <a:lnSpc>
                <a:spcPts val="4199"/>
              </a:lnSpc>
            </a:pPr>
            <a:r>
              <a:rPr lang="en-US" sz="2999" i="true">
                <a:solidFill>
                  <a:srgbClr val="D63A35"/>
                </a:solidFill>
                <a:latin typeface="Poppins Italics"/>
                <a:ea typeface="Poppins Italics"/>
                <a:cs typeface="Poppins Italics"/>
                <a:sym typeface="Poppins Italics"/>
              </a:rPr>
              <a:t>Interface</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pic>
        <p:nvPicPr>
          <p:cNvPr name="Picture 5" id="5">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765340" y="2072783"/>
            <a:ext cx="12757319" cy="7175992"/>
          </a:xfrm>
          <a:prstGeom prst="rect">
            <a:avLst/>
          </a:prstGeom>
        </p:spPr>
      </p:pic>
      <p:sp>
        <p:nvSpPr>
          <p:cNvPr name="TextBox 6" id="6"/>
          <p:cNvSpPr txBox="true"/>
          <p:nvPr/>
        </p:nvSpPr>
        <p:spPr>
          <a:xfrm rot="0">
            <a:off x="15771316" y="9413437"/>
            <a:ext cx="1487984"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15</a:t>
            </a:r>
          </a:p>
        </p:txBody>
      </p:sp>
      <p:sp>
        <p:nvSpPr>
          <p:cNvPr name="TextBox 7" id="7"/>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8" id="8"/>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9" id="9"/>
          <p:cNvSpPr txBox="true"/>
          <p:nvPr/>
        </p:nvSpPr>
        <p:spPr>
          <a:xfrm rot="0">
            <a:off x="1028700" y="1062661"/>
            <a:ext cx="16230600"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Démonstration</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grpSp>
        <p:nvGrpSpPr>
          <p:cNvPr name="Group 5" id="5"/>
          <p:cNvGrpSpPr/>
          <p:nvPr/>
        </p:nvGrpSpPr>
        <p:grpSpPr>
          <a:xfrm rot="0">
            <a:off x="10224021" y="7658573"/>
            <a:ext cx="760563" cy="7605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D63A35"/>
            </a:solidFill>
            <a:ln w="19050" cap="sq">
              <a:solidFill>
                <a:srgbClr val="000000"/>
              </a:solidFill>
              <a:prstDash val="solid"/>
              <a:miter/>
            </a:ln>
          </p:spPr>
        </p:sp>
        <p:sp>
          <p:nvSpPr>
            <p:cNvPr name="TextBox 7" id="7"/>
            <p:cNvSpPr txBox="true"/>
            <p:nvPr/>
          </p:nvSpPr>
          <p:spPr>
            <a:xfrm>
              <a:off x="0" y="136525"/>
              <a:ext cx="711200" cy="473075"/>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4299551" y="9413437"/>
            <a:ext cx="29597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16</a:t>
            </a:r>
          </a:p>
        </p:txBody>
      </p:sp>
      <p:sp>
        <p:nvSpPr>
          <p:cNvPr name="TextBox 9" id="9"/>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10" id="10"/>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11" id="11"/>
          <p:cNvSpPr txBox="true"/>
          <p:nvPr/>
        </p:nvSpPr>
        <p:spPr>
          <a:xfrm rot="0">
            <a:off x="1028700" y="1062661"/>
            <a:ext cx="16230600"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Conclusion</a:t>
            </a:r>
          </a:p>
        </p:txBody>
      </p:sp>
      <p:sp>
        <p:nvSpPr>
          <p:cNvPr name="TextBox 12" id="12"/>
          <p:cNvSpPr txBox="true"/>
          <p:nvPr/>
        </p:nvSpPr>
        <p:spPr>
          <a:xfrm rot="0">
            <a:off x="1238250" y="3221037"/>
            <a:ext cx="7905750" cy="569912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Poppins Bold"/>
                <a:ea typeface="Poppins Bold"/>
                <a:cs typeface="Poppins Bold"/>
                <a:sym typeface="Poppins Bold"/>
              </a:rPr>
              <a:t>Pr</a:t>
            </a:r>
            <a:r>
              <a:rPr lang="en-US" b="true" sz="2499">
                <a:solidFill>
                  <a:srgbClr val="000000"/>
                </a:solidFill>
                <a:latin typeface="Poppins Bold"/>
                <a:ea typeface="Poppins Bold"/>
                <a:cs typeface="Poppins Bold"/>
                <a:sym typeface="Poppins Bold"/>
              </a:rPr>
              <a:t>éprocessing des données</a:t>
            </a:r>
            <a:r>
              <a:rPr lang="en-US" sz="2499">
                <a:solidFill>
                  <a:srgbClr val="000000"/>
                </a:solidFill>
                <a:latin typeface="Poppins"/>
                <a:ea typeface="Poppins"/>
                <a:cs typeface="Poppins"/>
                <a:sym typeface="Poppins"/>
              </a:rPr>
              <a:t> : Filtrage des images contenant des panneaux publicitaires, conversion des annotations au format YOLO et normalisation des coordonnées des bounding boxes.</a:t>
            </a:r>
          </a:p>
          <a:p>
            <a:pPr algn="l" marL="539748" indent="-269874" lvl="1">
              <a:lnSpc>
                <a:spcPts val="3499"/>
              </a:lnSpc>
              <a:buFont typeface="Arial"/>
              <a:buChar char="•"/>
            </a:pPr>
            <a:r>
              <a:rPr lang="en-US" b="true" sz="2499">
                <a:solidFill>
                  <a:srgbClr val="000000"/>
                </a:solidFill>
                <a:latin typeface="Poppins Bold"/>
                <a:ea typeface="Poppins Bold"/>
                <a:cs typeface="Poppins Bold"/>
                <a:sym typeface="Poppins Bold"/>
              </a:rPr>
              <a:t>Fine-tuning du modèle</a:t>
            </a:r>
            <a:r>
              <a:rPr lang="en-US" sz="2499">
                <a:solidFill>
                  <a:srgbClr val="000000"/>
                </a:solidFill>
                <a:latin typeface="Poppins"/>
                <a:ea typeface="Poppins"/>
                <a:cs typeface="Poppins"/>
                <a:sym typeface="Poppins"/>
              </a:rPr>
              <a:t> : Entraînement de YOLOv8 sur les données préparées afin d’optimiser la détection des panneaux publicitaires.</a:t>
            </a:r>
          </a:p>
          <a:p>
            <a:pPr algn="l" marL="539748" indent="-269874" lvl="1">
              <a:lnSpc>
                <a:spcPts val="3499"/>
              </a:lnSpc>
              <a:buFont typeface="Arial"/>
              <a:buChar char="•"/>
            </a:pPr>
            <a:r>
              <a:rPr lang="en-US" b="true" sz="2499">
                <a:solidFill>
                  <a:srgbClr val="000000"/>
                </a:solidFill>
                <a:latin typeface="Poppins Bold"/>
                <a:ea typeface="Poppins Bold"/>
                <a:cs typeface="Poppins Bold"/>
                <a:sym typeface="Poppins Bold"/>
              </a:rPr>
              <a:t>Détection et mise en évidence</a:t>
            </a:r>
            <a:r>
              <a:rPr lang="en-US" sz="2499">
                <a:solidFill>
                  <a:srgbClr val="000000"/>
                </a:solidFill>
                <a:latin typeface="Poppins"/>
                <a:ea typeface="Poppins"/>
                <a:cs typeface="Poppins"/>
                <a:sym typeface="Poppins"/>
              </a:rPr>
              <a:t> : Application du modèle sur une vidéo pour identifier les panneaux et mise en place d’un fond vert pour les isoler visuellement.</a:t>
            </a:r>
          </a:p>
        </p:txBody>
      </p:sp>
      <p:sp>
        <p:nvSpPr>
          <p:cNvPr name="TextBox 13" id="13"/>
          <p:cNvSpPr txBox="true"/>
          <p:nvPr/>
        </p:nvSpPr>
        <p:spPr>
          <a:xfrm rot="0">
            <a:off x="1028700" y="2444749"/>
            <a:ext cx="2143959" cy="523875"/>
          </a:xfrm>
          <a:prstGeom prst="rect">
            <a:avLst/>
          </a:prstGeom>
        </p:spPr>
        <p:txBody>
          <a:bodyPr anchor="t" rtlCol="false" tIns="0" lIns="0" bIns="0" rIns="0">
            <a:spAutoFit/>
          </a:bodyPr>
          <a:lstStyle/>
          <a:p>
            <a:pPr algn="ctr">
              <a:lnSpc>
                <a:spcPts val="4199"/>
              </a:lnSpc>
            </a:pPr>
            <a:r>
              <a:rPr lang="en-US" b="true" sz="2999" i="true">
                <a:solidFill>
                  <a:srgbClr val="D63A35"/>
                </a:solidFill>
                <a:latin typeface="Poppins Bold Italics"/>
                <a:ea typeface="Poppins Bold Italics"/>
                <a:cs typeface="Poppins Bold Italics"/>
                <a:sym typeface="Poppins Bold Italics"/>
              </a:rPr>
              <a:t>En résumé </a:t>
            </a:r>
          </a:p>
        </p:txBody>
      </p:sp>
      <p:sp>
        <p:nvSpPr>
          <p:cNvPr name="TextBox 14" id="14"/>
          <p:cNvSpPr txBox="true"/>
          <p:nvPr/>
        </p:nvSpPr>
        <p:spPr>
          <a:xfrm rot="0">
            <a:off x="9862111" y="2500936"/>
            <a:ext cx="3549848" cy="523875"/>
          </a:xfrm>
          <a:prstGeom prst="rect">
            <a:avLst/>
          </a:prstGeom>
        </p:spPr>
        <p:txBody>
          <a:bodyPr anchor="t" rtlCol="false" tIns="0" lIns="0" bIns="0" rIns="0">
            <a:spAutoFit/>
          </a:bodyPr>
          <a:lstStyle/>
          <a:p>
            <a:pPr algn="ctr">
              <a:lnSpc>
                <a:spcPts val="4199"/>
              </a:lnSpc>
            </a:pPr>
            <a:r>
              <a:rPr lang="en-US" b="true" sz="2999" i="true">
                <a:solidFill>
                  <a:srgbClr val="D63A35"/>
                </a:solidFill>
                <a:latin typeface="Poppins Bold Italics"/>
                <a:ea typeface="Poppins Bold Italics"/>
                <a:cs typeface="Poppins Bold Italics"/>
                <a:sym typeface="Poppins Bold Italics"/>
              </a:rPr>
              <a:t>Résultats obtenus</a:t>
            </a:r>
          </a:p>
        </p:txBody>
      </p:sp>
      <p:sp>
        <p:nvSpPr>
          <p:cNvPr name="TextBox 15" id="15"/>
          <p:cNvSpPr txBox="true"/>
          <p:nvPr/>
        </p:nvSpPr>
        <p:spPr>
          <a:xfrm rot="0">
            <a:off x="11234190" y="3158161"/>
            <a:ext cx="6025110" cy="526097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Poppins Bold"/>
                <a:ea typeface="Poppins Bold"/>
                <a:cs typeface="Poppins Bold"/>
                <a:sym typeface="Poppins Bold"/>
              </a:rPr>
              <a:t>Dataset</a:t>
            </a:r>
            <a:r>
              <a:rPr lang="en-US" sz="2499">
                <a:solidFill>
                  <a:srgbClr val="000000"/>
                </a:solidFill>
                <a:latin typeface="Poppins"/>
                <a:ea typeface="Poppins"/>
                <a:cs typeface="Poppins"/>
                <a:sym typeface="Poppins"/>
              </a:rPr>
              <a:t> pré-traité et optimisé pour la détection des panneaux publicitaires.</a:t>
            </a:r>
          </a:p>
          <a:p>
            <a:pPr algn="l">
              <a:lnSpc>
                <a:spcPts val="3499"/>
              </a:lnSpc>
            </a:pPr>
          </a:p>
          <a:p>
            <a:pPr algn="l" marL="539748" indent="-269874" lvl="1">
              <a:lnSpc>
                <a:spcPts val="3499"/>
              </a:lnSpc>
              <a:buFont typeface="Arial"/>
              <a:buChar char="•"/>
            </a:pPr>
            <a:r>
              <a:rPr lang="en-US" b="true" sz="2499">
                <a:solidFill>
                  <a:srgbClr val="000000"/>
                </a:solidFill>
                <a:latin typeface="Poppins Bold"/>
                <a:ea typeface="Poppins Bold"/>
                <a:cs typeface="Poppins Bold"/>
                <a:sym typeface="Poppins Bold"/>
              </a:rPr>
              <a:t>Modèle</a:t>
            </a:r>
            <a:r>
              <a:rPr lang="en-US" sz="2499">
                <a:solidFill>
                  <a:srgbClr val="000000"/>
                </a:solidFill>
                <a:latin typeface="Poppins"/>
                <a:ea typeface="Poppins"/>
                <a:cs typeface="Poppins"/>
                <a:sym typeface="Poppins"/>
              </a:rPr>
              <a:t> YOLOv8 fine tuner, entraîné et testé.</a:t>
            </a:r>
          </a:p>
          <a:p>
            <a:pPr algn="l">
              <a:lnSpc>
                <a:spcPts val="3499"/>
              </a:lnSpc>
            </a:pPr>
          </a:p>
          <a:p>
            <a:pPr algn="l" marL="539748" indent="-269874" lvl="1">
              <a:lnSpc>
                <a:spcPts val="3499"/>
              </a:lnSpc>
              <a:buFont typeface="Arial"/>
              <a:buChar char="•"/>
            </a:pPr>
            <a:r>
              <a:rPr lang="en-US" b="true" sz="2499">
                <a:solidFill>
                  <a:srgbClr val="000000"/>
                </a:solidFill>
                <a:latin typeface="Poppins Bold"/>
                <a:ea typeface="Poppins Bold"/>
                <a:cs typeface="Poppins Bold"/>
                <a:sym typeface="Poppins Bold"/>
              </a:rPr>
              <a:t>Interface</a:t>
            </a:r>
            <a:r>
              <a:rPr lang="en-US" sz="2499">
                <a:solidFill>
                  <a:srgbClr val="000000"/>
                </a:solidFill>
                <a:latin typeface="Poppins"/>
                <a:ea typeface="Poppins"/>
                <a:cs typeface="Poppins"/>
                <a:sym typeface="Poppins"/>
              </a:rPr>
              <a:t> interactive.</a:t>
            </a:r>
          </a:p>
          <a:p>
            <a:pPr algn="l">
              <a:lnSpc>
                <a:spcPts val="3499"/>
              </a:lnSpc>
            </a:pPr>
          </a:p>
          <a:p>
            <a:pPr algn="l">
              <a:lnSpc>
                <a:spcPts val="3499"/>
              </a:lnSpc>
            </a:pPr>
          </a:p>
          <a:p>
            <a:pPr algn="l">
              <a:lnSpc>
                <a:spcPts val="3499"/>
              </a:lnSpc>
            </a:pPr>
            <a:r>
              <a:rPr lang="en-US" sz="2499">
                <a:solidFill>
                  <a:srgbClr val="000000"/>
                </a:solidFill>
                <a:latin typeface="Poppins"/>
                <a:ea typeface="Poppins"/>
                <a:cs typeface="Poppins"/>
                <a:sym typeface="Poppins"/>
              </a:rPr>
              <a:t>Base solide pour améliorer et     affiner la détection publicitaire.</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grpSp>
        <p:nvGrpSpPr>
          <p:cNvPr name="Group 5" id="5"/>
          <p:cNvGrpSpPr/>
          <p:nvPr/>
        </p:nvGrpSpPr>
        <p:grpSpPr>
          <a:xfrm rot="0">
            <a:off x="1028700" y="2577136"/>
            <a:ext cx="7827680" cy="3086100"/>
            <a:chOff x="0" y="0"/>
            <a:chExt cx="2061611" cy="812800"/>
          </a:xfrm>
        </p:grpSpPr>
        <p:sp>
          <p:nvSpPr>
            <p:cNvPr name="Freeform 6" id="6"/>
            <p:cNvSpPr/>
            <p:nvPr/>
          </p:nvSpPr>
          <p:spPr>
            <a:xfrm flipH="false" flipV="false" rot="0">
              <a:off x="0" y="0"/>
              <a:ext cx="2061611" cy="812800"/>
            </a:xfrm>
            <a:custGeom>
              <a:avLst/>
              <a:gdLst/>
              <a:ahLst/>
              <a:cxnLst/>
              <a:rect r="r" b="b" t="t" l="l"/>
              <a:pathLst>
                <a:path h="812800" w="2061611">
                  <a:moveTo>
                    <a:pt x="50441" y="0"/>
                  </a:moveTo>
                  <a:lnTo>
                    <a:pt x="2011170" y="0"/>
                  </a:lnTo>
                  <a:cubicBezTo>
                    <a:pt x="2024548" y="0"/>
                    <a:pt x="2037378" y="5314"/>
                    <a:pt x="2046837" y="14774"/>
                  </a:cubicBezTo>
                  <a:cubicBezTo>
                    <a:pt x="2056297" y="24233"/>
                    <a:pt x="2061611" y="37063"/>
                    <a:pt x="2061611" y="50441"/>
                  </a:cubicBezTo>
                  <a:lnTo>
                    <a:pt x="2061611" y="762359"/>
                  </a:lnTo>
                  <a:cubicBezTo>
                    <a:pt x="2061611" y="775737"/>
                    <a:pt x="2056297" y="788567"/>
                    <a:pt x="2046837" y="798026"/>
                  </a:cubicBezTo>
                  <a:cubicBezTo>
                    <a:pt x="2037378" y="807486"/>
                    <a:pt x="2024548" y="812800"/>
                    <a:pt x="2011170" y="812800"/>
                  </a:cubicBezTo>
                  <a:lnTo>
                    <a:pt x="50441" y="812800"/>
                  </a:lnTo>
                  <a:cubicBezTo>
                    <a:pt x="37063" y="812800"/>
                    <a:pt x="24233" y="807486"/>
                    <a:pt x="14774" y="798026"/>
                  </a:cubicBezTo>
                  <a:cubicBezTo>
                    <a:pt x="5314" y="788567"/>
                    <a:pt x="0" y="775737"/>
                    <a:pt x="0" y="762359"/>
                  </a:cubicBezTo>
                  <a:lnTo>
                    <a:pt x="0" y="50441"/>
                  </a:lnTo>
                  <a:cubicBezTo>
                    <a:pt x="0" y="37063"/>
                    <a:pt x="5314" y="24233"/>
                    <a:pt x="14774" y="14774"/>
                  </a:cubicBezTo>
                  <a:cubicBezTo>
                    <a:pt x="24233" y="5314"/>
                    <a:pt x="37063" y="0"/>
                    <a:pt x="50441" y="0"/>
                  </a:cubicBezTo>
                  <a:close/>
                </a:path>
              </a:pathLst>
            </a:custGeom>
            <a:solidFill>
              <a:srgbClr val="D63A35"/>
            </a:solidFill>
          </p:spPr>
        </p:sp>
        <p:sp>
          <p:nvSpPr>
            <p:cNvPr name="TextBox 7" id="7"/>
            <p:cNvSpPr txBox="true"/>
            <p:nvPr/>
          </p:nvSpPr>
          <p:spPr>
            <a:xfrm>
              <a:off x="0" y="-66675"/>
              <a:ext cx="2061611" cy="879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9431620" y="2577136"/>
            <a:ext cx="7827680" cy="3086100"/>
            <a:chOff x="0" y="0"/>
            <a:chExt cx="2061611" cy="812800"/>
          </a:xfrm>
        </p:grpSpPr>
        <p:sp>
          <p:nvSpPr>
            <p:cNvPr name="Freeform 9" id="9"/>
            <p:cNvSpPr/>
            <p:nvPr/>
          </p:nvSpPr>
          <p:spPr>
            <a:xfrm flipH="false" flipV="false" rot="0">
              <a:off x="0" y="0"/>
              <a:ext cx="2061611" cy="812800"/>
            </a:xfrm>
            <a:custGeom>
              <a:avLst/>
              <a:gdLst/>
              <a:ahLst/>
              <a:cxnLst/>
              <a:rect r="r" b="b" t="t" l="l"/>
              <a:pathLst>
                <a:path h="812800" w="2061611">
                  <a:moveTo>
                    <a:pt x="50441" y="0"/>
                  </a:moveTo>
                  <a:lnTo>
                    <a:pt x="2011170" y="0"/>
                  </a:lnTo>
                  <a:cubicBezTo>
                    <a:pt x="2024548" y="0"/>
                    <a:pt x="2037378" y="5314"/>
                    <a:pt x="2046837" y="14774"/>
                  </a:cubicBezTo>
                  <a:cubicBezTo>
                    <a:pt x="2056297" y="24233"/>
                    <a:pt x="2061611" y="37063"/>
                    <a:pt x="2061611" y="50441"/>
                  </a:cubicBezTo>
                  <a:lnTo>
                    <a:pt x="2061611" y="762359"/>
                  </a:lnTo>
                  <a:cubicBezTo>
                    <a:pt x="2061611" y="775737"/>
                    <a:pt x="2056297" y="788567"/>
                    <a:pt x="2046837" y="798026"/>
                  </a:cubicBezTo>
                  <a:cubicBezTo>
                    <a:pt x="2037378" y="807486"/>
                    <a:pt x="2024548" y="812800"/>
                    <a:pt x="2011170" y="812800"/>
                  </a:cubicBezTo>
                  <a:lnTo>
                    <a:pt x="50441" y="812800"/>
                  </a:lnTo>
                  <a:cubicBezTo>
                    <a:pt x="37063" y="812800"/>
                    <a:pt x="24233" y="807486"/>
                    <a:pt x="14774" y="798026"/>
                  </a:cubicBezTo>
                  <a:cubicBezTo>
                    <a:pt x="5314" y="788567"/>
                    <a:pt x="0" y="775737"/>
                    <a:pt x="0" y="762359"/>
                  </a:cubicBezTo>
                  <a:lnTo>
                    <a:pt x="0" y="50441"/>
                  </a:lnTo>
                  <a:cubicBezTo>
                    <a:pt x="0" y="37063"/>
                    <a:pt x="5314" y="24233"/>
                    <a:pt x="14774" y="14774"/>
                  </a:cubicBezTo>
                  <a:cubicBezTo>
                    <a:pt x="24233" y="5314"/>
                    <a:pt x="37063" y="0"/>
                    <a:pt x="50441" y="0"/>
                  </a:cubicBezTo>
                  <a:close/>
                </a:path>
              </a:pathLst>
            </a:custGeom>
            <a:solidFill>
              <a:srgbClr val="D63A35"/>
            </a:solidFill>
          </p:spPr>
        </p:sp>
        <p:sp>
          <p:nvSpPr>
            <p:cNvPr name="TextBox 10" id="10"/>
            <p:cNvSpPr txBox="true"/>
            <p:nvPr/>
          </p:nvSpPr>
          <p:spPr>
            <a:xfrm>
              <a:off x="0" y="-66675"/>
              <a:ext cx="2061611" cy="879475"/>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028700" y="5863261"/>
            <a:ext cx="7827680" cy="3086100"/>
            <a:chOff x="0" y="0"/>
            <a:chExt cx="2061611" cy="812800"/>
          </a:xfrm>
        </p:grpSpPr>
        <p:sp>
          <p:nvSpPr>
            <p:cNvPr name="Freeform 12" id="12"/>
            <p:cNvSpPr/>
            <p:nvPr/>
          </p:nvSpPr>
          <p:spPr>
            <a:xfrm flipH="false" flipV="false" rot="0">
              <a:off x="0" y="0"/>
              <a:ext cx="2061611" cy="812800"/>
            </a:xfrm>
            <a:custGeom>
              <a:avLst/>
              <a:gdLst/>
              <a:ahLst/>
              <a:cxnLst/>
              <a:rect r="r" b="b" t="t" l="l"/>
              <a:pathLst>
                <a:path h="812800" w="2061611">
                  <a:moveTo>
                    <a:pt x="50441" y="0"/>
                  </a:moveTo>
                  <a:lnTo>
                    <a:pt x="2011170" y="0"/>
                  </a:lnTo>
                  <a:cubicBezTo>
                    <a:pt x="2024548" y="0"/>
                    <a:pt x="2037378" y="5314"/>
                    <a:pt x="2046837" y="14774"/>
                  </a:cubicBezTo>
                  <a:cubicBezTo>
                    <a:pt x="2056297" y="24233"/>
                    <a:pt x="2061611" y="37063"/>
                    <a:pt x="2061611" y="50441"/>
                  </a:cubicBezTo>
                  <a:lnTo>
                    <a:pt x="2061611" y="762359"/>
                  </a:lnTo>
                  <a:cubicBezTo>
                    <a:pt x="2061611" y="775737"/>
                    <a:pt x="2056297" y="788567"/>
                    <a:pt x="2046837" y="798026"/>
                  </a:cubicBezTo>
                  <a:cubicBezTo>
                    <a:pt x="2037378" y="807486"/>
                    <a:pt x="2024548" y="812800"/>
                    <a:pt x="2011170" y="812800"/>
                  </a:cubicBezTo>
                  <a:lnTo>
                    <a:pt x="50441" y="812800"/>
                  </a:lnTo>
                  <a:cubicBezTo>
                    <a:pt x="37063" y="812800"/>
                    <a:pt x="24233" y="807486"/>
                    <a:pt x="14774" y="798026"/>
                  </a:cubicBezTo>
                  <a:cubicBezTo>
                    <a:pt x="5314" y="788567"/>
                    <a:pt x="0" y="775737"/>
                    <a:pt x="0" y="762359"/>
                  </a:cubicBezTo>
                  <a:lnTo>
                    <a:pt x="0" y="50441"/>
                  </a:lnTo>
                  <a:cubicBezTo>
                    <a:pt x="0" y="37063"/>
                    <a:pt x="5314" y="24233"/>
                    <a:pt x="14774" y="14774"/>
                  </a:cubicBezTo>
                  <a:cubicBezTo>
                    <a:pt x="24233" y="5314"/>
                    <a:pt x="37063" y="0"/>
                    <a:pt x="50441" y="0"/>
                  </a:cubicBezTo>
                  <a:close/>
                </a:path>
              </a:pathLst>
            </a:custGeom>
            <a:solidFill>
              <a:srgbClr val="D63A35"/>
            </a:solidFill>
          </p:spPr>
        </p:sp>
        <p:sp>
          <p:nvSpPr>
            <p:cNvPr name="TextBox 13" id="13"/>
            <p:cNvSpPr txBox="true"/>
            <p:nvPr/>
          </p:nvSpPr>
          <p:spPr>
            <a:xfrm>
              <a:off x="0" y="-66675"/>
              <a:ext cx="2061611" cy="879475"/>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9431620" y="5908193"/>
            <a:ext cx="7827680" cy="3086100"/>
            <a:chOff x="0" y="0"/>
            <a:chExt cx="2061611" cy="812800"/>
          </a:xfrm>
        </p:grpSpPr>
        <p:sp>
          <p:nvSpPr>
            <p:cNvPr name="Freeform 15" id="15"/>
            <p:cNvSpPr/>
            <p:nvPr/>
          </p:nvSpPr>
          <p:spPr>
            <a:xfrm flipH="false" flipV="false" rot="0">
              <a:off x="0" y="0"/>
              <a:ext cx="2061611" cy="812800"/>
            </a:xfrm>
            <a:custGeom>
              <a:avLst/>
              <a:gdLst/>
              <a:ahLst/>
              <a:cxnLst/>
              <a:rect r="r" b="b" t="t" l="l"/>
              <a:pathLst>
                <a:path h="812800" w="2061611">
                  <a:moveTo>
                    <a:pt x="50441" y="0"/>
                  </a:moveTo>
                  <a:lnTo>
                    <a:pt x="2011170" y="0"/>
                  </a:lnTo>
                  <a:cubicBezTo>
                    <a:pt x="2024548" y="0"/>
                    <a:pt x="2037378" y="5314"/>
                    <a:pt x="2046837" y="14774"/>
                  </a:cubicBezTo>
                  <a:cubicBezTo>
                    <a:pt x="2056297" y="24233"/>
                    <a:pt x="2061611" y="37063"/>
                    <a:pt x="2061611" y="50441"/>
                  </a:cubicBezTo>
                  <a:lnTo>
                    <a:pt x="2061611" y="762359"/>
                  </a:lnTo>
                  <a:cubicBezTo>
                    <a:pt x="2061611" y="775737"/>
                    <a:pt x="2056297" y="788567"/>
                    <a:pt x="2046837" y="798026"/>
                  </a:cubicBezTo>
                  <a:cubicBezTo>
                    <a:pt x="2037378" y="807486"/>
                    <a:pt x="2024548" y="812800"/>
                    <a:pt x="2011170" y="812800"/>
                  </a:cubicBezTo>
                  <a:lnTo>
                    <a:pt x="50441" y="812800"/>
                  </a:lnTo>
                  <a:cubicBezTo>
                    <a:pt x="37063" y="812800"/>
                    <a:pt x="24233" y="807486"/>
                    <a:pt x="14774" y="798026"/>
                  </a:cubicBezTo>
                  <a:cubicBezTo>
                    <a:pt x="5314" y="788567"/>
                    <a:pt x="0" y="775737"/>
                    <a:pt x="0" y="762359"/>
                  </a:cubicBezTo>
                  <a:lnTo>
                    <a:pt x="0" y="50441"/>
                  </a:lnTo>
                  <a:cubicBezTo>
                    <a:pt x="0" y="37063"/>
                    <a:pt x="5314" y="24233"/>
                    <a:pt x="14774" y="14774"/>
                  </a:cubicBezTo>
                  <a:cubicBezTo>
                    <a:pt x="24233" y="5314"/>
                    <a:pt x="37063" y="0"/>
                    <a:pt x="50441" y="0"/>
                  </a:cubicBezTo>
                  <a:close/>
                </a:path>
              </a:pathLst>
            </a:custGeom>
            <a:solidFill>
              <a:srgbClr val="D63A35"/>
            </a:solidFill>
          </p:spPr>
        </p:sp>
        <p:sp>
          <p:nvSpPr>
            <p:cNvPr name="TextBox 16" id="16"/>
            <p:cNvSpPr txBox="true"/>
            <p:nvPr/>
          </p:nvSpPr>
          <p:spPr>
            <a:xfrm>
              <a:off x="0" y="-66675"/>
              <a:ext cx="2061611" cy="879475"/>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15694326" y="7285972"/>
            <a:ext cx="950314" cy="723277"/>
          </a:xfrm>
          <a:custGeom>
            <a:avLst/>
            <a:gdLst/>
            <a:ahLst/>
            <a:cxnLst/>
            <a:rect r="r" b="b" t="t" l="l"/>
            <a:pathLst>
              <a:path h="723277" w="950314">
                <a:moveTo>
                  <a:pt x="0" y="0"/>
                </a:moveTo>
                <a:lnTo>
                  <a:pt x="950314" y="0"/>
                </a:lnTo>
                <a:lnTo>
                  <a:pt x="950314" y="723277"/>
                </a:lnTo>
                <a:lnTo>
                  <a:pt x="0" y="7232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5714784" y="3893065"/>
            <a:ext cx="968653" cy="968653"/>
          </a:xfrm>
          <a:custGeom>
            <a:avLst/>
            <a:gdLst/>
            <a:ahLst/>
            <a:cxnLst/>
            <a:rect r="r" b="b" t="t" l="l"/>
            <a:pathLst>
              <a:path h="968653" w="968653">
                <a:moveTo>
                  <a:pt x="0" y="0"/>
                </a:moveTo>
                <a:lnTo>
                  <a:pt x="968653" y="0"/>
                </a:lnTo>
                <a:lnTo>
                  <a:pt x="968653" y="968653"/>
                </a:lnTo>
                <a:lnTo>
                  <a:pt x="0" y="968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7209623" y="3893065"/>
            <a:ext cx="971999" cy="968653"/>
          </a:xfrm>
          <a:custGeom>
            <a:avLst/>
            <a:gdLst/>
            <a:ahLst/>
            <a:cxnLst/>
            <a:rect r="r" b="b" t="t" l="l"/>
            <a:pathLst>
              <a:path h="968653" w="971999">
                <a:moveTo>
                  <a:pt x="0" y="0"/>
                </a:moveTo>
                <a:lnTo>
                  <a:pt x="971999" y="0"/>
                </a:lnTo>
                <a:lnTo>
                  <a:pt x="971999" y="968653"/>
                </a:lnTo>
                <a:lnTo>
                  <a:pt x="0" y="968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7443163" y="7293615"/>
            <a:ext cx="738459" cy="715634"/>
          </a:xfrm>
          <a:custGeom>
            <a:avLst/>
            <a:gdLst/>
            <a:ahLst/>
            <a:cxnLst/>
            <a:rect r="r" b="b" t="t" l="l"/>
            <a:pathLst>
              <a:path h="715634" w="738459">
                <a:moveTo>
                  <a:pt x="0" y="0"/>
                </a:moveTo>
                <a:lnTo>
                  <a:pt x="738459" y="0"/>
                </a:lnTo>
                <a:lnTo>
                  <a:pt x="738459" y="715634"/>
                </a:lnTo>
                <a:lnTo>
                  <a:pt x="0" y="7156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14299551" y="9413437"/>
            <a:ext cx="29597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17</a:t>
            </a:r>
          </a:p>
        </p:txBody>
      </p:sp>
      <p:sp>
        <p:nvSpPr>
          <p:cNvPr name="TextBox 22" id="22"/>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23" id="23"/>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24" id="24"/>
          <p:cNvSpPr txBox="true"/>
          <p:nvPr/>
        </p:nvSpPr>
        <p:spPr>
          <a:xfrm rot="0">
            <a:off x="1028700" y="1062661"/>
            <a:ext cx="16230600"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Perspectives du Projet</a:t>
            </a:r>
          </a:p>
        </p:txBody>
      </p:sp>
      <p:sp>
        <p:nvSpPr>
          <p:cNvPr name="TextBox 25" id="25"/>
          <p:cNvSpPr txBox="true"/>
          <p:nvPr/>
        </p:nvSpPr>
        <p:spPr>
          <a:xfrm rot="0">
            <a:off x="2293221" y="2734457"/>
            <a:ext cx="5298639" cy="368300"/>
          </a:xfrm>
          <a:prstGeom prst="rect">
            <a:avLst/>
          </a:prstGeom>
        </p:spPr>
        <p:txBody>
          <a:bodyPr anchor="t" rtlCol="false" tIns="0" lIns="0" bIns="0" rIns="0">
            <a:spAutoFit/>
          </a:bodyPr>
          <a:lstStyle/>
          <a:p>
            <a:pPr algn="ctr">
              <a:lnSpc>
                <a:spcPts val="2800"/>
              </a:lnSpc>
              <a:spcBef>
                <a:spcPct val="0"/>
              </a:spcBef>
            </a:pPr>
            <a:r>
              <a:rPr lang="en-US" b="true" sz="2000" spc="600">
                <a:solidFill>
                  <a:srgbClr val="FFFFFF"/>
                </a:solidFill>
                <a:latin typeface="Poppins Bold"/>
                <a:ea typeface="Poppins Bold"/>
                <a:cs typeface="Poppins Bold"/>
                <a:sym typeface="Poppins Bold"/>
              </a:rPr>
              <a:t>AMÉLIORATION DU DATASET</a:t>
            </a:r>
          </a:p>
        </p:txBody>
      </p:sp>
      <p:sp>
        <p:nvSpPr>
          <p:cNvPr name="TextBox 26" id="26"/>
          <p:cNvSpPr txBox="true"/>
          <p:nvPr/>
        </p:nvSpPr>
        <p:spPr>
          <a:xfrm rot="0">
            <a:off x="9640252" y="2734457"/>
            <a:ext cx="7441085" cy="720725"/>
          </a:xfrm>
          <a:prstGeom prst="rect">
            <a:avLst/>
          </a:prstGeom>
        </p:spPr>
        <p:txBody>
          <a:bodyPr anchor="t" rtlCol="false" tIns="0" lIns="0" bIns="0" rIns="0">
            <a:spAutoFit/>
          </a:bodyPr>
          <a:lstStyle/>
          <a:p>
            <a:pPr algn="ctr">
              <a:lnSpc>
                <a:spcPts val="2800"/>
              </a:lnSpc>
              <a:spcBef>
                <a:spcPct val="0"/>
              </a:spcBef>
            </a:pPr>
            <a:r>
              <a:rPr lang="en-US" b="true" sz="2000" spc="600">
                <a:solidFill>
                  <a:srgbClr val="FFFFFF"/>
                </a:solidFill>
                <a:latin typeface="Poppins Bold"/>
                <a:ea typeface="Poppins Bold"/>
                <a:cs typeface="Poppins Bold"/>
                <a:sym typeface="Poppins Bold"/>
              </a:rPr>
              <a:t>EXTENSION À D'AUTRES TYPES DE PUBLICITÉS</a:t>
            </a:r>
          </a:p>
        </p:txBody>
      </p:sp>
      <p:sp>
        <p:nvSpPr>
          <p:cNvPr name="TextBox 27" id="27"/>
          <p:cNvSpPr txBox="true"/>
          <p:nvPr/>
        </p:nvSpPr>
        <p:spPr>
          <a:xfrm rot="0">
            <a:off x="1221998" y="6015661"/>
            <a:ext cx="7441085" cy="368300"/>
          </a:xfrm>
          <a:prstGeom prst="rect">
            <a:avLst/>
          </a:prstGeom>
        </p:spPr>
        <p:txBody>
          <a:bodyPr anchor="t" rtlCol="false" tIns="0" lIns="0" bIns="0" rIns="0">
            <a:spAutoFit/>
          </a:bodyPr>
          <a:lstStyle/>
          <a:p>
            <a:pPr algn="ctr">
              <a:lnSpc>
                <a:spcPts val="2800"/>
              </a:lnSpc>
              <a:spcBef>
                <a:spcPct val="0"/>
              </a:spcBef>
            </a:pPr>
            <a:r>
              <a:rPr lang="en-US" b="true" sz="2000" spc="600">
                <a:solidFill>
                  <a:srgbClr val="FFFFFF"/>
                </a:solidFill>
                <a:latin typeface="Poppins Bold"/>
                <a:ea typeface="Poppins Bold"/>
                <a:cs typeface="Poppins Bold"/>
                <a:sym typeface="Poppins Bold"/>
              </a:rPr>
              <a:t>OPTIMISATION EN TEMPS RÉEL</a:t>
            </a:r>
          </a:p>
        </p:txBody>
      </p:sp>
      <p:sp>
        <p:nvSpPr>
          <p:cNvPr name="TextBox 28" id="28"/>
          <p:cNvSpPr txBox="true"/>
          <p:nvPr/>
        </p:nvSpPr>
        <p:spPr>
          <a:xfrm rot="0">
            <a:off x="10007483" y="6015661"/>
            <a:ext cx="6675954" cy="368300"/>
          </a:xfrm>
          <a:prstGeom prst="rect">
            <a:avLst/>
          </a:prstGeom>
        </p:spPr>
        <p:txBody>
          <a:bodyPr anchor="t" rtlCol="false" tIns="0" lIns="0" bIns="0" rIns="0">
            <a:spAutoFit/>
          </a:bodyPr>
          <a:lstStyle/>
          <a:p>
            <a:pPr algn="ctr">
              <a:lnSpc>
                <a:spcPts val="2800"/>
              </a:lnSpc>
              <a:spcBef>
                <a:spcPct val="0"/>
              </a:spcBef>
            </a:pPr>
            <a:r>
              <a:rPr lang="en-US" b="true" sz="2000" spc="600">
                <a:solidFill>
                  <a:srgbClr val="FFFFFF"/>
                </a:solidFill>
                <a:latin typeface="Poppins Bold"/>
                <a:ea typeface="Poppins Bold"/>
                <a:cs typeface="Poppins Bold"/>
                <a:sym typeface="Poppins Bold"/>
              </a:rPr>
              <a:t>ADAPTATION À D'AUTRES FORMATS</a:t>
            </a:r>
          </a:p>
        </p:txBody>
      </p:sp>
      <p:sp>
        <p:nvSpPr>
          <p:cNvPr name="TextBox 29" id="29"/>
          <p:cNvSpPr txBox="true"/>
          <p:nvPr/>
        </p:nvSpPr>
        <p:spPr>
          <a:xfrm rot="0">
            <a:off x="9810548" y="6759257"/>
            <a:ext cx="5036819" cy="17367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Canva Sans"/>
                <a:ea typeface="Canva Sans"/>
                <a:cs typeface="Canva Sans"/>
                <a:sym typeface="Canva Sans"/>
              </a:rPr>
              <a:t>A</a:t>
            </a:r>
            <a:r>
              <a:rPr lang="en-US" sz="2499">
                <a:solidFill>
                  <a:srgbClr val="FFFFFF"/>
                </a:solidFill>
                <a:latin typeface="Canva Sans"/>
                <a:ea typeface="Canva Sans"/>
                <a:cs typeface="Canva Sans"/>
                <a:sym typeface="Canva Sans"/>
              </a:rPr>
              <a:t>ppliquer le modèle à différents types de médias comme des films, des séries, ou des vidéos de plateformes sociales.</a:t>
            </a:r>
          </a:p>
        </p:txBody>
      </p:sp>
      <p:sp>
        <p:nvSpPr>
          <p:cNvPr name="TextBox 30" id="30"/>
          <p:cNvSpPr txBox="true"/>
          <p:nvPr/>
        </p:nvSpPr>
        <p:spPr>
          <a:xfrm rot="0">
            <a:off x="1346820" y="3250235"/>
            <a:ext cx="5221143" cy="175577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a:ea typeface="Poppins"/>
                <a:cs typeface="Poppins"/>
                <a:sym typeface="Poppins"/>
              </a:rPr>
              <a:t>Optimiser le dataset pour mieux gérer les panneaux publicitaires dans des conditions variées (éclairage, angles, tailles).</a:t>
            </a:r>
          </a:p>
        </p:txBody>
      </p:sp>
      <p:sp>
        <p:nvSpPr>
          <p:cNvPr name="TextBox 31" id="31"/>
          <p:cNvSpPr txBox="true"/>
          <p:nvPr/>
        </p:nvSpPr>
        <p:spPr>
          <a:xfrm rot="0">
            <a:off x="9810548" y="3628543"/>
            <a:ext cx="5664016" cy="175577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a:ea typeface="Poppins"/>
                <a:cs typeface="Poppins"/>
                <a:sym typeface="Poppins"/>
              </a:rPr>
              <a:t>Étendre le modèle pour détecter d'autres formes de publicités, comme des logos, des bannières, ou des affichages numériques.</a:t>
            </a:r>
          </a:p>
        </p:txBody>
      </p:sp>
      <p:sp>
        <p:nvSpPr>
          <p:cNvPr name="TextBox 32" id="32"/>
          <p:cNvSpPr txBox="true"/>
          <p:nvPr/>
        </p:nvSpPr>
        <p:spPr>
          <a:xfrm rot="0">
            <a:off x="1346820" y="6740207"/>
            <a:ext cx="5840826" cy="175577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a:ea typeface="Poppins"/>
                <a:cs typeface="Poppins"/>
                <a:sym typeface="Poppins"/>
              </a:rPr>
              <a:t>Développer un système capable d'éliminer les panneaux publicitaires en temps réel dans les vidéos diffusées en direct ou en streaming.</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sp>
        <p:nvSpPr>
          <p:cNvPr name="TextBox 5" id="5"/>
          <p:cNvSpPr txBox="true"/>
          <p:nvPr/>
        </p:nvSpPr>
        <p:spPr>
          <a:xfrm rot="0">
            <a:off x="15770572" y="9413437"/>
            <a:ext cx="1488728"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18</a:t>
            </a:r>
          </a:p>
        </p:txBody>
      </p:sp>
      <p:sp>
        <p:nvSpPr>
          <p:cNvPr name="TextBox 6" id="6"/>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7" id="7"/>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8" id="8"/>
          <p:cNvSpPr txBox="true"/>
          <p:nvPr/>
        </p:nvSpPr>
        <p:spPr>
          <a:xfrm rot="0">
            <a:off x="6487499" y="2108559"/>
            <a:ext cx="5206567" cy="1924999"/>
          </a:xfrm>
          <a:prstGeom prst="rect">
            <a:avLst/>
          </a:prstGeom>
        </p:spPr>
        <p:txBody>
          <a:bodyPr anchor="t" rtlCol="false" tIns="0" lIns="0" bIns="0" rIns="0">
            <a:spAutoFit/>
          </a:bodyPr>
          <a:lstStyle/>
          <a:p>
            <a:pPr algn="ctr">
              <a:lnSpc>
                <a:spcPts val="14972"/>
              </a:lnSpc>
            </a:pPr>
            <a:r>
              <a:rPr lang="en-US" b="true" sz="10694">
                <a:solidFill>
                  <a:srgbClr val="D63A35"/>
                </a:solidFill>
                <a:latin typeface="Poppins Bold"/>
                <a:ea typeface="Poppins Bold"/>
                <a:cs typeface="Poppins Bold"/>
                <a:sym typeface="Poppins Bold"/>
              </a:rPr>
              <a:t>Merci ! </a:t>
            </a:r>
          </a:p>
        </p:txBody>
      </p:sp>
      <p:sp>
        <p:nvSpPr>
          <p:cNvPr name="TextBox 9" id="9"/>
          <p:cNvSpPr txBox="true"/>
          <p:nvPr/>
        </p:nvSpPr>
        <p:spPr>
          <a:xfrm rot="0">
            <a:off x="6487537" y="4695192"/>
            <a:ext cx="5312926" cy="902401"/>
          </a:xfrm>
          <a:prstGeom prst="rect">
            <a:avLst/>
          </a:prstGeom>
        </p:spPr>
        <p:txBody>
          <a:bodyPr anchor="t" rtlCol="false" tIns="0" lIns="0" bIns="0" rIns="0">
            <a:spAutoFit/>
          </a:bodyPr>
          <a:lstStyle/>
          <a:p>
            <a:pPr algn="ctr">
              <a:lnSpc>
                <a:spcPts val="7486"/>
              </a:lnSpc>
            </a:pPr>
            <a:r>
              <a:rPr lang="en-US" sz="5347" i="true">
                <a:solidFill>
                  <a:srgbClr val="000000"/>
                </a:solidFill>
                <a:latin typeface="Canva Sans Italics"/>
                <a:ea typeface="Canva Sans Italics"/>
                <a:cs typeface="Canva Sans Italics"/>
                <a:sym typeface="Canva Sans Italics"/>
              </a:rPr>
              <a:t>Des questions ? </a:t>
            </a:r>
          </a:p>
        </p:txBody>
      </p:sp>
      <p:sp>
        <p:nvSpPr>
          <p:cNvPr name="Freeform 10" id="10"/>
          <p:cNvSpPr/>
          <p:nvPr/>
        </p:nvSpPr>
        <p:spPr>
          <a:xfrm flipH="false" flipV="false" rot="0">
            <a:off x="8373590" y="6648293"/>
            <a:ext cx="1540819" cy="1540819"/>
          </a:xfrm>
          <a:custGeom>
            <a:avLst/>
            <a:gdLst/>
            <a:ahLst/>
            <a:cxnLst/>
            <a:rect r="r" b="b" t="t" l="l"/>
            <a:pathLst>
              <a:path h="1540819" w="1540819">
                <a:moveTo>
                  <a:pt x="0" y="0"/>
                </a:moveTo>
                <a:lnTo>
                  <a:pt x="1540820" y="0"/>
                </a:lnTo>
                <a:lnTo>
                  <a:pt x="1540820" y="1540819"/>
                </a:lnTo>
                <a:lnTo>
                  <a:pt x="0" y="1540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TextBox 4" id="4"/>
          <p:cNvSpPr txBox="true"/>
          <p:nvPr/>
        </p:nvSpPr>
        <p:spPr>
          <a:xfrm rot="0">
            <a:off x="14299551" y="9413437"/>
            <a:ext cx="29597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02</a:t>
            </a:r>
          </a:p>
        </p:txBody>
      </p:sp>
      <p:sp>
        <p:nvSpPr>
          <p:cNvPr name="TextBox 5" id="5"/>
          <p:cNvSpPr txBox="true"/>
          <p:nvPr/>
        </p:nvSpPr>
        <p:spPr>
          <a:xfrm rot="0">
            <a:off x="1028700" y="1062661"/>
            <a:ext cx="6572250"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Sommaire</a:t>
            </a:r>
          </a:p>
        </p:txBody>
      </p:sp>
      <p:sp>
        <p:nvSpPr>
          <p:cNvPr name="TextBox 6" id="6"/>
          <p:cNvSpPr txBox="true"/>
          <p:nvPr/>
        </p:nvSpPr>
        <p:spPr>
          <a:xfrm rot="0">
            <a:off x="4175891" y="2167561"/>
            <a:ext cx="8711017" cy="616444"/>
          </a:xfrm>
          <a:prstGeom prst="rect">
            <a:avLst/>
          </a:prstGeom>
        </p:spPr>
        <p:txBody>
          <a:bodyPr anchor="t" rtlCol="false" tIns="0" lIns="0" bIns="0" rIns="0">
            <a:spAutoFit/>
          </a:bodyPr>
          <a:lstStyle/>
          <a:p>
            <a:pPr algn="l">
              <a:lnSpc>
                <a:spcPts val="4872"/>
              </a:lnSpc>
            </a:pPr>
            <a:r>
              <a:rPr lang="en-US" sz="3480">
                <a:solidFill>
                  <a:srgbClr val="000000"/>
                </a:solidFill>
                <a:latin typeface="Poppins"/>
                <a:ea typeface="Poppins"/>
                <a:cs typeface="Poppins"/>
                <a:sym typeface="Poppins"/>
              </a:rPr>
              <a:t>Introduction</a:t>
            </a:r>
          </a:p>
        </p:txBody>
      </p:sp>
      <p:sp>
        <p:nvSpPr>
          <p:cNvPr name="TextBox 7" id="7"/>
          <p:cNvSpPr txBox="true"/>
          <p:nvPr/>
        </p:nvSpPr>
        <p:spPr>
          <a:xfrm rot="0">
            <a:off x="2288106" y="2138986"/>
            <a:ext cx="1887786" cy="767575"/>
          </a:xfrm>
          <a:prstGeom prst="rect">
            <a:avLst/>
          </a:prstGeom>
        </p:spPr>
        <p:txBody>
          <a:bodyPr anchor="t" rtlCol="false" tIns="0" lIns="0" bIns="0" rIns="0">
            <a:spAutoFit/>
          </a:bodyPr>
          <a:lstStyle/>
          <a:p>
            <a:pPr algn="l">
              <a:lnSpc>
                <a:spcPts val="5992"/>
              </a:lnSpc>
            </a:pPr>
            <a:r>
              <a:rPr lang="en-US" sz="4280" b="true">
                <a:solidFill>
                  <a:srgbClr val="000000"/>
                </a:solidFill>
                <a:latin typeface="Poppins Bold"/>
                <a:ea typeface="Poppins Bold"/>
                <a:cs typeface="Poppins Bold"/>
                <a:sym typeface="Poppins Bold"/>
              </a:rPr>
              <a:t>01.</a:t>
            </a:r>
          </a:p>
        </p:txBody>
      </p:sp>
      <p:sp>
        <p:nvSpPr>
          <p:cNvPr name="TextBox 8" id="8"/>
          <p:cNvSpPr txBox="true"/>
          <p:nvPr/>
        </p:nvSpPr>
        <p:spPr>
          <a:xfrm rot="0">
            <a:off x="4175891" y="3063220"/>
            <a:ext cx="8711017" cy="616444"/>
          </a:xfrm>
          <a:prstGeom prst="rect">
            <a:avLst/>
          </a:prstGeom>
        </p:spPr>
        <p:txBody>
          <a:bodyPr anchor="t" rtlCol="false" tIns="0" lIns="0" bIns="0" rIns="0">
            <a:spAutoFit/>
          </a:bodyPr>
          <a:lstStyle/>
          <a:p>
            <a:pPr algn="l">
              <a:lnSpc>
                <a:spcPts val="4872"/>
              </a:lnSpc>
            </a:pPr>
            <a:r>
              <a:rPr lang="en-US" sz="3480">
                <a:solidFill>
                  <a:srgbClr val="000000"/>
                </a:solidFill>
                <a:latin typeface="Poppins"/>
                <a:ea typeface="Poppins"/>
                <a:cs typeface="Poppins"/>
                <a:sym typeface="Poppins"/>
              </a:rPr>
              <a:t>Notre Solution</a:t>
            </a:r>
          </a:p>
        </p:txBody>
      </p:sp>
      <p:sp>
        <p:nvSpPr>
          <p:cNvPr name="TextBox 9" id="9"/>
          <p:cNvSpPr txBox="true"/>
          <p:nvPr/>
        </p:nvSpPr>
        <p:spPr>
          <a:xfrm rot="0">
            <a:off x="2288106" y="3034645"/>
            <a:ext cx="1887786" cy="767575"/>
          </a:xfrm>
          <a:prstGeom prst="rect">
            <a:avLst/>
          </a:prstGeom>
        </p:spPr>
        <p:txBody>
          <a:bodyPr anchor="t" rtlCol="false" tIns="0" lIns="0" bIns="0" rIns="0">
            <a:spAutoFit/>
          </a:bodyPr>
          <a:lstStyle/>
          <a:p>
            <a:pPr algn="l">
              <a:lnSpc>
                <a:spcPts val="5992"/>
              </a:lnSpc>
            </a:pPr>
            <a:r>
              <a:rPr lang="en-US" sz="4280" b="true">
                <a:solidFill>
                  <a:srgbClr val="000000"/>
                </a:solidFill>
                <a:latin typeface="Poppins Bold"/>
                <a:ea typeface="Poppins Bold"/>
                <a:cs typeface="Poppins Bold"/>
                <a:sym typeface="Poppins Bold"/>
              </a:rPr>
              <a:t>02.</a:t>
            </a:r>
          </a:p>
        </p:txBody>
      </p:sp>
      <p:sp>
        <p:nvSpPr>
          <p:cNvPr name="TextBox 10" id="10"/>
          <p:cNvSpPr txBox="true"/>
          <p:nvPr/>
        </p:nvSpPr>
        <p:spPr>
          <a:xfrm rot="0">
            <a:off x="4175891" y="4849300"/>
            <a:ext cx="8711017" cy="616444"/>
          </a:xfrm>
          <a:prstGeom prst="rect">
            <a:avLst/>
          </a:prstGeom>
        </p:spPr>
        <p:txBody>
          <a:bodyPr anchor="t" rtlCol="false" tIns="0" lIns="0" bIns="0" rIns="0">
            <a:spAutoFit/>
          </a:bodyPr>
          <a:lstStyle/>
          <a:p>
            <a:pPr algn="l">
              <a:lnSpc>
                <a:spcPts val="4872"/>
              </a:lnSpc>
            </a:pPr>
            <a:r>
              <a:rPr lang="en-US" sz="3480">
                <a:solidFill>
                  <a:srgbClr val="000000"/>
                </a:solidFill>
                <a:latin typeface="Poppins"/>
                <a:ea typeface="Poppins"/>
                <a:cs typeface="Poppins"/>
                <a:sym typeface="Poppins"/>
              </a:rPr>
              <a:t>Le Dataset </a:t>
            </a:r>
          </a:p>
        </p:txBody>
      </p:sp>
      <p:sp>
        <p:nvSpPr>
          <p:cNvPr name="TextBox 11" id="11"/>
          <p:cNvSpPr txBox="true"/>
          <p:nvPr/>
        </p:nvSpPr>
        <p:spPr>
          <a:xfrm rot="0">
            <a:off x="2288106" y="3926190"/>
            <a:ext cx="1887786" cy="767575"/>
          </a:xfrm>
          <a:prstGeom prst="rect">
            <a:avLst/>
          </a:prstGeom>
        </p:spPr>
        <p:txBody>
          <a:bodyPr anchor="t" rtlCol="false" tIns="0" lIns="0" bIns="0" rIns="0">
            <a:spAutoFit/>
          </a:bodyPr>
          <a:lstStyle/>
          <a:p>
            <a:pPr algn="l">
              <a:lnSpc>
                <a:spcPts val="5992"/>
              </a:lnSpc>
            </a:pPr>
            <a:r>
              <a:rPr lang="en-US" sz="4280" b="true">
                <a:solidFill>
                  <a:srgbClr val="000000"/>
                </a:solidFill>
                <a:latin typeface="Poppins Bold"/>
                <a:ea typeface="Poppins Bold"/>
                <a:cs typeface="Poppins Bold"/>
                <a:sym typeface="Poppins Bold"/>
              </a:rPr>
              <a:t>03.</a:t>
            </a:r>
          </a:p>
        </p:txBody>
      </p:sp>
      <p:sp>
        <p:nvSpPr>
          <p:cNvPr name="TextBox 12" id="12"/>
          <p:cNvSpPr txBox="true"/>
          <p:nvPr/>
        </p:nvSpPr>
        <p:spPr>
          <a:xfrm rot="0">
            <a:off x="4175891" y="3954620"/>
            <a:ext cx="13083409" cy="616444"/>
          </a:xfrm>
          <a:prstGeom prst="rect">
            <a:avLst/>
          </a:prstGeom>
        </p:spPr>
        <p:txBody>
          <a:bodyPr anchor="t" rtlCol="false" tIns="0" lIns="0" bIns="0" rIns="0">
            <a:spAutoFit/>
          </a:bodyPr>
          <a:lstStyle/>
          <a:p>
            <a:pPr algn="l">
              <a:lnSpc>
                <a:spcPts val="4872"/>
              </a:lnSpc>
            </a:pPr>
            <a:r>
              <a:rPr lang="en-US" sz="3480">
                <a:solidFill>
                  <a:srgbClr val="000000"/>
                </a:solidFill>
                <a:latin typeface="Poppins"/>
                <a:ea typeface="Poppins"/>
                <a:cs typeface="Poppins"/>
                <a:sym typeface="Poppins"/>
              </a:rPr>
              <a:t>Modèle de Reconnaissance des Panneaux Publicitaires</a:t>
            </a:r>
          </a:p>
        </p:txBody>
      </p:sp>
      <p:sp>
        <p:nvSpPr>
          <p:cNvPr name="TextBox 13" id="13"/>
          <p:cNvSpPr txBox="true"/>
          <p:nvPr/>
        </p:nvSpPr>
        <p:spPr>
          <a:xfrm rot="0">
            <a:off x="2288106" y="4817735"/>
            <a:ext cx="1887786" cy="767575"/>
          </a:xfrm>
          <a:prstGeom prst="rect">
            <a:avLst/>
          </a:prstGeom>
        </p:spPr>
        <p:txBody>
          <a:bodyPr anchor="t" rtlCol="false" tIns="0" lIns="0" bIns="0" rIns="0">
            <a:spAutoFit/>
          </a:bodyPr>
          <a:lstStyle/>
          <a:p>
            <a:pPr algn="l">
              <a:lnSpc>
                <a:spcPts val="5992"/>
              </a:lnSpc>
            </a:pPr>
            <a:r>
              <a:rPr lang="en-US" sz="4280" b="true">
                <a:solidFill>
                  <a:srgbClr val="000000"/>
                </a:solidFill>
                <a:latin typeface="Poppins Bold"/>
                <a:ea typeface="Poppins Bold"/>
                <a:cs typeface="Poppins Bold"/>
                <a:sym typeface="Poppins Bold"/>
              </a:rPr>
              <a:t>04.</a:t>
            </a:r>
          </a:p>
        </p:txBody>
      </p:sp>
      <p:sp>
        <p:nvSpPr>
          <p:cNvPr name="TextBox 14" id="14"/>
          <p:cNvSpPr txBox="true"/>
          <p:nvPr/>
        </p:nvSpPr>
        <p:spPr>
          <a:xfrm rot="0">
            <a:off x="4175891" y="5741970"/>
            <a:ext cx="8711017" cy="616444"/>
          </a:xfrm>
          <a:prstGeom prst="rect">
            <a:avLst/>
          </a:prstGeom>
        </p:spPr>
        <p:txBody>
          <a:bodyPr anchor="t" rtlCol="false" tIns="0" lIns="0" bIns="0" rIns="0">
            <a:spAutoFit/>
          </a:bodyPr>
          <a:lstStyle/>
          <a:p>
            <a:pPr algn="l">
              <a:lnSpc>
                <a:spcPts val="4872"/>
              </a:lnSpc>
            </a:pPr>
            <a:r>
              <a:rPr lang="en-US" sz="3480">
                <a:solidFill>
                  <a:srgbClr val="000000"/>
                </a:solidFill>
                <a:latin typeface="Poppins"/>
                <a:ea typeface="Poppins"/>
                <a:cs typeface="Poppins"/>
                <a:sym typeface="Poppins"/>
              </a:rPr>
              <a:t>Application du Modèle et Interface </a:t>
            </a:r>
          </a:p>
        </p:txBody>
      </p:sp>
      <p:sp>
        <p:nvSpPr>
          <p:cNvPr name="TextBox 15" id="15"/>
          <p:cNvSpPr txBox="true"/>
          <p:nvPr/>
        </p:nvSpPr>
        <p:spPr>
          <a:xfrm rot="0">
            <a:off x="2288106" y="5713395"/>
            <a:ext cx="1887786" cy="767575"/>
          </a:xfrm>
          <a:prstGeom prst="rect">
            <a:avLst/>
          </a:prstGeom>
        </p:spPr>
        <p:txBody>
          <a:bodyPr anchor="t" rtlCol="false" tIns="0" lIns="0" bIns="0" rIns="0">
            <a:spAutoFit/>
          </a:bodyPr>
          <a:lstStyle/>
          <a:p>
            <a:pPr algn="l">
              <a:lnSpc>
                <a:spcPts val="5992"/>
              </a:lnSpc>
            </a:pPr>
            <a:r>
              <a:rPr lang="en-US" sz="4280" b="true">
                <a:solidFill>
                  <a:srgbClr val="000000"/>
                </a:solidFill>
                <a:latin typeface="Poppins Bold"/>
                <a:ea typeface="Poppins Bold"/>
                <a:cs typeface="Poppins Bold"/>
                <a:sym typeface="Poppins Bold"/>
              </a:rPr>
              <a:t>05.</a:t>
            </a:r>
          </a:p>
        </p:txBody>
      </p:sp>
      <p:sp>
        <p:nvSpPr>
          <p:cNvPr name="TextBox 16" id="16"/>
          <p:cNvSpPr txBox="true"/>
          <p:nvPr/>
        </p:nvSpPr>
        <p:spPr>
          <a:xfrm rot="0">
            <a:off x="4175891" y="6633515"/>
            <a:ext cx="8711017" cy="616444"/>
          </a:xfrm>
          <a:prstGeom prst="rect">
            <a:avLst/>
          </a:prstGeom>
        </p:spPr>
        <p:txBody>
          <a:bodyPr anchor="t" rtlCol="false" tIns="0" lIns="0" bIns="0" rIns="0">
            <a:spAutoFit/>
          </a:bodyPr>
          <a:lstStyle/>
          <a:p>
            <a:pPr algn="l">
              <a:lnSpc>
                <a:spcPts val="4872"/>
              </a:lnSpc>
            </a:pPr>
            <a:r>
              <a:rPr lang="en-US" sz="3480">
                <a:solidFill>
                  <a:srgbClr val="000000"/>
                </a:solidFill>
                <a:latin typeface="Poppins"/>
                <a:ea typeface="Poppins"/>
                <a:cs typeface="Poppins"/>
                <a:sym typeface="Poppins"/>
              </a:rPr>
              <a:t>Démonstration</a:t>
            </a:r>
          </a:p>
        </p:txBody>
      </p:sp>
      <p:sp>
        <p:nvSpPr>
          <p:cNvPr name="TextBox 17" id="17"/>
          <p:cNvSpPr txBox="true"/>
          <p:nvPr/>
        </p:nvSpPr>
        <p:spPr>
          <a:xfrm rot="0">
            <a:off x="2288106" y="6604940"/>
            <a:ext cx="1887786" cy="767575"/>
          </a:xfrm>
          <a:prstGeom prst="rect">
            <a:avLst/>
          </a:prstGeom>
        </p:spPr>
        <p:txBody>
          <a:bodyPr anchor="t" rtlCol="false" tIns="0" lIns="0" bIns="0" rIns="0">
            <a:spAutoFit/>
          </a:bodyPr>
          <a:lstStyle/>
          <a:p>
            <a:pPr algn="l">
              <a:lnSpc>
                <a:spcPts val="5992"/>
              </a:lnSpc>
            </a:pPr>
            <a:r>
              <a:rPr lang="en-US" sz="4280" b="true">
                <a:solidFill>
                  <a:srgbClr val="000000"/>
                </a:solidFill>
                <a:latin typeface="Poppins Bold"/>
                <a:ea typeface="Poppins Bold"/>
                <a:cs typeface="Poppins Bold"/>
                <a:sym typeface="Poppins Bold"/>
              </a:rPr>
              <a:t>06.</a:t>
            </a:r>
          </a:p>
        </p:txBody>
      </p:sp>
      <p:sp>
        <p:nvSpPr>
          <p:cNvPr name="TextBox 18" id="18"/>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19" id="19"/>
          <p:cNvSpPr txBox="true"/>
          <p:nvPr/>
        </p:nvSpPr>
        <p:spPr>
          <a:xfrm rot="0">
            <a:off x="4175891" y="7524273"/>
            <a:ext cx="8711017" cy="616444"/>
          </a:xfrm>
          <a:prstGeom prst="rect">
            <a:avLst/>
          </a:prstGeom>
        </p:spPr>
        <p:txBody>
          <a:bodyPr anchor="t" rtlCol="false" tIns="0" lIns="0" bIns="0" rIns="0">
            <a:spAutoFit/>
          </a:bodyPr>
          <a:lstStyle/>
          <a:p>
            <a:pPr algn="l">
              <a:lnSpc>
                <a:spcPts val="4872"/>
              </a:lnSpc>
            </a:pPr>
            <a:r>
              <a:rPr lang="en-US" sz="3480">
                <a:solidFill>
                  <a:srgbClr val="000000"/>
                </a:solidFill>
                <a:latin typeface="Poppins"/>
                <a:ea typeface="Poppins"/>
                <a:cs typeface="Poppins"/>
                <a:sym typeface="Poppins"/>
              </a:rPr>
              <a:t>Conclusion</a:t>
            </a:r>
          </a:p>
        </p:txBody>
      </p:sp>
      <p:sp>
        <p:nvSpPr>
          <p:cNvPr name="TextBox 20" id="20"/>
          <p:cNvSpPr txBox="true"/>
          <p:nvPr/>
        </p:nvSpPr>
        <p:spPr>
          <a:xfrm rot="0">
            <a:off x="2288106" y="7495698"/>
            <a:ext cx="1887786" cy="767575"/>
          </a:xfrm>
          <a:prstGeom prst="rect">
            <a:avLst/>
          </a:prstGeom>
        </p:spPr>
        <p:txBody>
          <a:bodyPr anchor="t" rtlCol="false" tIns="0" lIns="0" bIns="0" rIns="0">
            <a:spAutoFit/>
          </a:bodyPr>
          <a:lstStyle/>
          <a:p>
            <a:pPr algn="l">
              <a:lnSpc>
                <a:spcPts val="5992"/>
              </a:lnSpc>
            </a:pPr>
            <a:r>
              <a:rPr lang="en-US" sz="4280" b="true">
                <a:solidFill>
                  <a:srgbClr val="000000"/>
                </a:solidFill>
                <a:latin typeface="Poppins Bold"/>
                <a:ea typeface="Poppins Bold"/>
                <a:cs typeface="Poppins Bold"/>
                <a:sym typeface="Poppins Bold"/>
              </a:rPr>
              <a:t>07.</a:t>
            </a:r>
          </a:p>
        </p:txBody>
      </p:sp>
      <p:sp>
        <p:nvSpPr>
          <p:cNvPr name="TextBox 21" id="21"/>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Freeform 22" id="22"/>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sp>
        <p:nvSpPr>
          <p:cNvPr name="TextBox 23" id="23"/>
          <p:cNvSpPr txBox="true"/>
          <p:nvPr/>
        </p:nvSpPr>
        <p:spPr>
          <a:xfrm rot="0">
            <a:off x="4189334" y="8415673"/>
            <a:ext cx="8711017" cy="616444"/>
          </a:xfrm>
          <a:prstGeom prst="rect">
            <a:avLst/>
          </a:prstGeom>
        </p:spPr>
        <p:txBody>
          <a:bodyPr anchor="t" rtlCol="false" tIns="0" lIns="0" bIns="0" rIns="0">
            <a:spAutoFit/>
          </a:bodyPr>
          <a:lstStyle/>
          <a:p>
            <a:pPr algn="l">
              <a:lnSpc>
                <a:spcPts val="4872"/>
              </a:lnSpc>
            </a:pPr>
            <a:r>
              <a:rPr lang="en-US" sz="3480">
                <a:solidFill>
                  <a:srgbClr val="000000"/>
                </a:solidFill>
                <a:latin typeface="Poppins"/>
                <a:ea typeface="Poppins"/>
                <a:cs typeface="Poppins"/>
                <a:sym typeface="Poppins"/>
              </a:rPr>
              <a:t>Perspectives du Projet </a:t>
            </a:r>
          </a:p>
        </p:txBody>
      </p:sp>
      <p:sp>
        <p:nvSpPr>
          <p:cNvPr name="TextBox 24" id="24"/>
          <p:cNvSpPr txBox="true"/>
          <p:nvPr/>
        </p:nvSpPr>
        <p:spPr>
          <a:xfrm rot="0">
            <a:off x="2301549" y="8387098"/>
            <a:ext cx="1887786" cy="767575"/>
          </a:xfrm>
          <a:prstGeom prst="rect">
            <a:avLst/>
          </a:prstGeom>
        </p:spPr>
        <p:txBody>
          <a:bodyPr anchor="t" rtlCol="false" tIns="0" lIns="0" bIns="0" rIns="0">
            <a:spAutoFit/>
          </a:bodyPr>
          <a:lstStyle/>
          <a:p>
            <a:pPr algn="l">
              <a:lnSpc>
                <a:spcPts val="5992"/>
              </a:lnSpc>
            </a:pPr>
            <a:r>
              <a:rPr lang="en-US" sz="4280" b="true">
                <a:solidFill>
                  <a:srgbClr val="000000"/>
                </a:solidFill>
                <a:latin typeface="Poppins Bold"/>
                <a:ea typeface="Poppins Bold"/>
                <a:cs typeface="Poppins Bold"/>
                <a:sym typeface="Poppins Bold"/>
              </a:rPr>
              <a:t>08.</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3" id="3"/>
          <p:cNvGrpSpPr>
            <a:grpSpLocks noChangeAspect="true"/>
          </p:cNvGrpSpPr>
          <p:nvPr/>
        </p:nvGrpSpPr>
        <p:grpSpPr>
          <a:xfrm rot="0">
            <a:off x="7932420" y="3886474"/>
            <a:ext cx="9326880" cy="4892919"/>
            <a:chOff x="0" y="0"/>
            <a:chExt cx="16440150" cy="8624570"/>
          </a:xfrm>
        </p:grpSpPr>
        <p:sp>
          <p:nvSpPr>
            <p:cNvPr name="Freeform 4" id="4"/>
            <p:cNvSpPr/>
            <p:nvPr/>
          </p:nvSpPr>
          <p:spPr>
            <a:xfrm flipH="false" flipV="false" rot="0">
              <a:off x="1216660" y="459740"/>
              <a:ext cx="14006829" cy="7753350"/>
            </a:xfrm>
            <a:custGeom>
              <a:avLst/>
              <a:gdLst/>
              <a:ahLst/>
              <a:cxnLst/>
              <a:rect r="r" b="b" t="t" l="l"/>
              <a:pathLst>
                <a:path h="7753350" w="14006829">
                  <a:moveTo>
                    <a:pt x="0" y="0"/>
                  </a:moveTo>
                  <a:lnTo>
                    <a:pt x="14006829" y="0"/>
                  </a:lnTo>
                  <a:lnTo>
                    <a:pt x="14006829" y="7753350"/>
                  </a:lnTo>
                  <a:lnTo>
                    <a:pt x="0" y="7753350"/>
                  </a:lnTo>
                  <a:close/>
                </a:path>
              </a:pathLst>
            </a:custGeom>
            <a:blipFill>
              <a:blip r:embed="rId3"/>
              <a:stretch>
                <a:fillRect l="0" t="-809" r="0" b="-809"/>
              </a:stretch>
            </a:blipFill>
          </p:spPr>
        </p:sp>
        <p:sp>
          <p:nvSpPr>
            <p:cNvPr name="Freeform 5" id="5"/>
            <p:cNvSpPr/>
            <p:nvPr/>
          </p:nvSpPr>
          <p:spPr>
            <a:xfrm flipH="false" flipV="false" rot="0">
              <a:off x="0" y="0"/>
              <a:ext cx="16446500" cy="8636000"/>
            </a:xfrm>
            <a:custGeom>
              <a:avLst/>
              <a:gdLst/>
              <a:ahLst/>
              <a:cxnLst/>
              <a:rect r="r" b="b" t="t" l="l"/>
              <a:pathLst>
                <a:path h="8636000" w="16446500">
                  <a:moveTo>
                    <a:pt x="0" y="0"/>
                  </a:moveTo>
                  <a:lnTo>
                    <a:pt x="16446500" y="0"/>
                  </a:lnTo>
                  <a:lnTo>
                    <a:pt x="16446500" y="8636000"/>
                  </a:lnTo>
                  <a:lnTo>
                    <a:pt x="0" y="8636000"/>
                  </a:lnTo>
                  <a:close/>
                </a:path>
              </a:pathLst>
            </a:custGeom>
          </p:spPr>
        </p:sp>
      </p:grpSp>
      <p:grpSp>
        <p:nvGrpSpPr>
          <p:cNvPr name="Group 6" id="6"/>
          <p:cNvGrpSpPr/>
          <p:nvPr/>
        </p:nvGrpSpPr>
        <p:grpSpPr>
          <a:xfrm rot="0">
            <a:off x="9314323" y="2317569"/>
            <a:ext cx="6563074" cy="997131"/>
            <a:chOff x="0" y="0"/>
            <a:chExt cx="1728546" cy="262619"/>
          </a:xfrm>
        </p:grpSpPr>
        <p:sp>
          <p:nvSpPr>
            <p:cNvPr name="Freeform 7" id="7"/>
            <p:cNvSpPr/>
            <p:nvPr/>
          </p:nvSpPr>
          <p:spPr>
            <a:xfrm flipH="false" flipV="false" rot="0">
              <a:off x="0" y="0"/>
              <a:ext cx="1728546" cy="262619"/>
            </a:xfrm>
            <a:custGeom>
              <a:avLst/>
              <a:gdLst/>
              <a:ahLst/>
              <a:cxnLst/>
              <a:rect r="r" b="b" t="t" l="l"/>
              <a:pathLst>
                <a:path h="262619" w="1728546">
                  <a:moveTo>
                    <a:pt x="60161" y="0"/>
                  </a:moveTo>
                  <a:lnTo>
                    <a:pt x="1668386" y="0"/>
                  </a:lnTo>
                  <a:cubicBezTo>
                    <a:pt x="1684341" y="0"/>
                    <a:pt x="1699643" y="6338"/>
                    <a:pt x="1710925" y="17621"/>
                  </a:cubicBezTo>
                  <a:cubicBezTo>
                    <a:pt x="1722208" y="28903"/>
                    <a:pt x="1728546" y="44205"/>
                    <a:pt x="1728546" y="60161"/>
                  </a:cubicBezTo>
                  <a:lnTo>
                    <a:pt x="1728546" y="202458"/>
                  </a:lnTo>
                  <a:cubicBezTo>
                    <a:pt x="1728546" y="218414"/>
                    <a:pt x="1722208" y="233716"/>
                    <a:pt x="1710925" y="244998"/>
                  </a:cubicBezTo>
                  <a:cubicBezTo>
                    <a:pt x="1699643" y="256281"/>
                    <a:pt x="1684341" y="262619"/>
                    <a:pt x="1668386" y="262619"/>
                  </a:cubicBezTo>
                  <a:lnTo>
                    <a:pt x="60161" y="262619"/>
                  </a:lnTo>
                  <a:cubicBezTo>
                    <a:pt x="44205" y="262619"/>
                    <a:pt x="28903" y="256281"/>
                    <a:pt x="17621" y="244998"/>
                  </a:cubicBezTo>
                  <a:cubicBezTo>
                    <a:pt x="6338" y="233716"/>
                    <a:pt x="0" y="218414"/>
                    <a:pt x="0" y="202458"/>
                  </a:cubicBezTo>
                  <a:lnTo>
                    <a:pt x="0" y="60161"/>
                  </a:lnTo>
                  <a:cubicBezTo>
                    <a:pt x="0" y="44205"/>
                    <a:pt x="6338" y="28903"/>
                    <a:pt x="17621" y="17621"/>
                  </a:cubicBezTo>
                  <a:cubicBezTo>
                    <a:pt x="28903" y="6338"/>
                    <a:pt x="44205" y="0"/>
                    <a:pt x="60161" y="0"/>
                  </a:cubicBezTo>
                  <a:close/>
                </a:path>
              </a:pathLst>
            </a:custGeom>
            <a:solidFill>
              <a:srgbClr val="D63A35"/>
            </a:solidFill>
          </p:spPr>
        </p:sp>
        <p:sp>
          <p:nvSpPr>
            <p:cNvPr name="TextBox 8" id="8"/>
            <p:cNvSpPr txBox="true"/>
            <p:nvPr/>
          </p:nvSpPr>
          <p:spPr>
            <a:xfrm>
              <a:off x="0" y="-66675"/>
              <a:ext cx="1728546" cy="329294"/>
            </a:xfrm>
            <a:prstGeom prst="rect">
              <a:avLst/>
            </a:prstGeom>
          </p:spPr>
          <p:txBody>
            <a:bodyPr anchor="ctr" rtlCol="false" tIns="50800" lIns="50800" bIns="50800" rIns="50800"/>
            <a:lstStyle/>
            <a:p>
              <a:pPr algn="ctr">
                <a:lnSpc>
                  <a:spcPts val="2800"/>
                </a:lnSpc>
              </a:pPr>
              <a:r>
                <a:rPr lang="en-US" b="true" sz="2000" spc="600">
                  <a:solidFill>
                    <a:srgbClr val="FFFFFF"/>
                  </a:solidFill>
                  <a:latin typeface="Poppins Bold"/>
                  <a:ea typeface="Poppins Bold"/>
                  <a:cs typeface="Poppins Bold"/>
                  <a:sym typeface="Poppins Bold"/>
                </a:rPr>
                <a:t>PANNEAUX PUBLICITAIRES</a:t>
              </a:r>
            </a:p>
          </p:txBody>
        </p:sp>
      </p:grpSp>
      <p:sp>
        <p:nvSpPr>
          <p:cNvPr name="TextBox 9" id="9"/>
          <p:cNvSpPr txBox="true"/>
          <p:nvPr/>
        </p:nvSpPr>
        <p:spPr>
          <a:xfrm rot="0">
            <a:off x="1028700" y="1062661"/>
            <a:ext cx="6572250"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Introduction</a:t>
            </a:r>
          </a:p>
        </p:txBody>
      </p:sp>
      <p:sp>
        <p:nvSpPr>
          <p:cNvPr name="TextBox 10" id="10"/>
          <p:cNvSpPr txBox="true"/>
          <p:nvPr/>
        </p:nvSpPr>
        <p:spPr>
          <a:xfrm rot="0">
            <a:off x="1028700" y="3228975"/>
            <a:ext cx="6190553" cy="37433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Poppins"/>
                <a:ea typeface="Poppins"/>
                <a:cs typeface="Poppins"/>
                <a:sym typeface="Poppins"/>
              </a:rPr>
              <a:t>Retransmission sportive</a:t>
            </a:r>
          </a:p>
          <a:p>
            <a:pPr algn="l">
              <a:lnSpc>
                <a:spcPts val="4200"/>
              </a:lnSpc>
            </a:pPr>
          </a:p>
          <a:p>
            <a:pPr algn="l" marL="647700" indent="-323850" lvl="1">
              <a:lnSpc>
                <a:spcPts val="4200"/>
              </a:lnSpc>
              <a:buFont typeface="Arial"/>
              <a:buChar char="•"/>
            </a:pPr>
            <a:r>
              <a:rPr lang="en-US" sz="3000">
                <a:solidFill>
                  <a:srgbClr val="000000"/>
                </a:solidFill>
                <a:latin typeface="Poppins"/>
                <a:ea typeface="Poppins"/>
                <a:cs typeface="Poppins"/>
                <a:sym typeface="Poppins"/>
              </a:rPr>
              <a:t>Reportage ou documentaire </a:t>
            </a:r>
          </a:p>
          <a:p>
            <a:pPr algn="l">
              <a:lnSpc>
                <a:spcPts val="4200"/>
              </a:lnSpc>
            </a:pPr>
          </a:p>
          <a:p>
            <a:pPr algn="l" marL="647700" indent="-323850" lvl="1">
              <a:lnSpc>
                <a:spcPts val="4200"/>
              </a:lnSpc>
              <a:buFont typeface="Arial"/>
              <a:buChar char="•"/>
            </a:pPr>
            <a:r>
              <a:rPr lang="en-US" sz="3000">
                <a:solidFill>
                  <a:srgbClr val="000000"/>
                </a:solidFill>
                <a:latin typeface="Poppins"/>
                <a:ea typeface="Poppins"/>
                <a:cs typeface="Poppins"/>
                <a:sym typeface="Poppins"/>
              </a:rPr>
              <a:t>Emission télévisée </a:t>
            </a:r>
          </a:p>
          <a:p>
            <a:pPr algn="l">
              <a:lnSpc>
                <a:spcPts val="4200"/>
              </a:lnSpc>
            </a:pPr>
          </a:p>
          <a:p>
            <a:pPr algn="l" marL="647700" indent="-323850" lvl="1">
              <a:lnSpc>
                <a:spcPts val="4200"/>
              </a:lnSpc>
              <a:buFont typeface="Arial"/>
              <a:buChar char="•"/>
            </a:pPr>
            <a:r>
              <a:rPr lang="en-US" sz="3000">
                <a:solidFill>
                  <a:srgbClr val="000000"/>
                </a:solidFill>
                <a:latin typeface="Poppins"/>
                <a:ea typeface="Poppins"/>
                <a:cs typeface="Poppins"/>
                <a:sym typeface="Poppins"/>
              </a:rPr>
              <a:t>Vidéo youtubes </a:t>
            </a:r>
          </a:p>
        </p:txBody>
      </p:sp>
      <p:sp>
        <p:nvSpPr>
          <p:cNvPr name="AutoShape 11" id="11"/>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TextBox 12" id="12"/>
          <p:cNvSpPr txBox="true"/>
          <p:nvPr/>
        </p:nvSpPr>
        <p:spPr>
          <a:xfrm rot="0">
            <a:off x="14299551" y="9413437"/>
            <a:ext cx="29597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03</a:t>
            </a:r>
          </a:p>
        </p:txBody>
      </p:sp>
      <p:sp>
        <p:nvSpPr>
          <p:cNvPr name="TextBox 13" id="13"/>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14" id="14"/>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Freeform 15" id="15"/>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4"/>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9239250"/>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3577583"/>
            <a:ext cx="7598851" cy="1765942"/>
            <a:chOff x="0" y="0"/>
            <a:chExt cx="2001344" cy="465104"/>
          </a:xfrm>
        </p:grpSpPr>
        <p:sp>
          <p:nvSpPr>
            <p:cNvPr name="Freeform 5" id="5"/>
            <p:cNvSpPr/>
            <p:nvPr/>
          </p:nvSpPr>
          <p:spPr>
            <a:xfrm flipH="false" flipV="false" rot="0">
              <a:off x="0" y="0"/>
              <a:ext cx="2001344" cy="465104"/>
            </a:xfrm>
            <a:custGeom>
              <a:avLst/>
              <a:gdLst/>
              <a:ahLst/>
              <a:cxnLst/>
              <a:rect r="r" b="b" t="t" l="l"/>
              <a:pathLst>
                <a:path h="465104" w="2001344">
                  <a:moveTo>
                    <a:pt x="51960" y="0"/>
                  </a:moveTo>
                  <a:lnTo>
                    <a:pt x="1949383" y="0"/>
                  </a:lnTo>
                  <a:cubicBezTo>
                    <a:pt x="1963164" y="0"/>
                    <a:pt x="1976380" y="5474"/>
                    <a:pt x="1986125" y="15219"/>
                  </a:cubicBezTo>
                  <a:cubicBezTo>
                    <a:pt x="1995869" y="24963"/>
                    <a:pt x="2001344" y="38180"/>
                    <a:pt x="2001344" y="51960"/>
                  </a:cubicBezTo>
                  <a:lnTo>
                    <a:pt x="2001344" y="413144"/>
                  </a:lnTo>
                  <a:cubicBezTo>
                    <a:pt x="2001344" y="441841"/>
                    <a:pt x="1978080" y="465104"/>
                    <a:pt x="1949383" y="465104"/>
                  </a:cubicBezTo>
                  <a:lnTo>
                    <a:pt x="51960" y="465104"/>
                  </a:lnTo>
                  <a:cubicBezTo>
                    <a:pt x="38180" y="465104"/>
                    <a:pt x="24963" y="459630"/>
                    <a:pt x="15219" y="449885"/>
                  </a:cubicBezTo>
                  <a:cubicBezTo>
                    <a:pt x="5474" y="440141"/>
                    <a:pt x="0" y="426925"/>
                    <a:pt x="0" y="413144"/>
                  </a:cubicBezTo>
                  <a:lnTo>
                    <a:pt x="0" y="51960"/>
                  </a:lnTo>
                  <a:cubicBezTo>
                    <a:pt x="0" y="23263"/>
                    <a:pt x="23263" y="0"/>
                    <a:pt x="51960" y="0"/>
                  </a:cubicBezTo>
                  <a:close/>
                </a:path>
              </a:pathLst>
            </a:custGeom>
            <a:solidFill>
              <a:srgbClr val="D63A35"/>
            </a:solidFill>
          </p:spPr>
        </p:sp>
        <p:sp>
          <p:nvSpPr>
            <p:cNvPr name="TextBox 6" id="6"/>
            <p:cNvSpPr txBox="true"/>
            <p:nvPr/>
          </p:nvSpPr>
          <p:spPr>
            <a:xfrm>
              <a:off x="0" y="-66675"/>
              <a:ext cx="2001344" cy="531779"/>
            </a:xfrm>
            <a:prstGeom prst="rect">
              <a:avLst/>
            </a:prstGeom>
          </p:spPr>
          <p:txBody>
            <a:bodyPr anchor="ctr" rtlCol="false" tIns="50800" lIns="50800" bIns="50800" rIns="50800"/>
            <a:lstStyle/>
            <a:p>
              <a:pPr algn="l">
                <a:lnSpc>
                  <a:spcPts val="2800"/>
                </a:lnSpc>
              </a:pPr>
            </a:p>
          </p:txBody>
        </p:sp>
      </p:grpSp>
      <p:grpSp>
        <p:nvGrpSpPr>
          <p:cNvPr name="Group 7" id="7"/>
          <p:cNvGrpSpPr/>
          <p:nvPr/>
        </p:nvGrpSpPr>
        <p:grpSpPr>
          <a:xfrm rot="0">
            <a:off x="9660449" y="3577583"/>
            <a:ext cx="7598851" cy="1765942"/>
            <a:chOff x="0" y="0"/>
            <a:chExt cx="2001344" cy="465104"/>
          </a:xfrm>
        </p:grpSpPr>
        <p:sp>
          <p:nvSpPr>
            <p:cNvPr name="Freeform 8" id="8"/>
            <p:cNvSpPr/>
            <p:nvPr/>
          </p:nvSpPr>
          <p:spPr>
            <a:xfrm flipH="false" flipV="false" rot="0">
              <a:off x="0" y="0"/>
              <a:ext cx="2001344" cy="465104"/>
            </a:xfrm>
            <a:custGeom>
              <a:avLst/>
              <a:gdLst/>
              <a:ahLst/>
              <a:cxnLst/>
              <a:rect r="r" b="b" t="t" l="l"/>
              <a:pathLst>
                <a:path h="465104" w="2001344">
                  <a:moveTo>
                    <a:pt x="51960" y="0"/>
                  </a:moveTo>
                  <a:lnTo>
                    <a:pt x="1949383" y="0"/>
                  </a:lnTo>
                  <a:cubicBezTo>
                    <a:pt x="1963164" y="0"/>
                    <a:pt x="1976380" y="5474"/>
                    <a:pt x="1986125" y="15219"/>
                  </a:cubicBezTo>
                  <a:cubicBezTo>
                    <a:pt x="1995869" y="24963"/>
                    <a:pt x="2001344" y="38180"/>
                    <a:pt x="2001344" y="51960"/>
                  </a:cubicBezTo>
                  <a:lnTo>
                    <a:pt x="2001344" y="413144"/>
                  </a:lnTo>
                  <a:cubicBezTo>
                    <a:pt x="2001344" y="441841"/>
                    <a:pt x="1978080" y="465104"/>
                    <a:pt x="1949383" y="465104"/>
                  </a:cubicBezTo>
                  <a:lnTo>
                    <a:pt x="51960" y="465104"/>
                  </a:lnTo>
                  <a:cubicBezTo>
                    <a:pt x="38180" y="465104"/>
                    <a:pt x="24963" y="459630"/>
                    <a:pt x="15219" y="449885"/>
                  </a:cubicBezTo>
                  <a:cubicBezTo>
                    <a:pt x="5474" y="440141"/>
                    <a:pt x="0" y="426925"/>
                    <a:pt x="0" y="413144"/>
                  </a:cubicBezTo>
                  <a:lnTo>
                    <a:pt x="0" y="51960"/>
                  </a:lnTo>
                  <a:cubicBezTo>
                    <a:pt x="0" y="23263"/>
                    <a:pt x="23263" y="0"/>
                    <a:pt x="51960" y="0"/>
                  </a:cubicBezTo>
                  <a:close/>
                </a:path>
              </a:pathLst>
            </a:custGeom>
            <a:solidFill>
              <a:srgbClr val="D63A35"/>
            </a:solidFill>
          </p:spPr>
        </p:sp>
        <p:sp>
          <p:nvSpPr>
            <p:cNvPr name="TextBox 9" id="9"/>
            <p:cNvSpPr txBox="true"/>
            <p:nvPr/>
          </p:nvSpPr>
          <p:spPr>
            <a:xfrm>
              <a:off x="0" y="-66675"/>
              <a:ext cx="2001344" cy="531779"/>
            </a:xfrm>
            <a:prstGeom prst="rect">
              <a:avLst/>
            </a:prstGeom>
          </p:spPr>
          <p:txBody>
            <a:bodyPr anchor="ctr" rtlCol="false" tIns="50800" lIns="50800" bIns="50800" rIns="50800"/>
            <a:lstStyle/>
            <a:p>
              <a:pPr algn="l">
                <a:lnSpc>
                  <a:spcPts val="2800"/>
                </a:lnSpc>
              </a:pPr>
            </a:p>
          </p:txBody>
        </p:sp>
      </p:grpSp>
      <p:sp>
        <p:nvSpPr>
          <p:cNvPr name="Freeform 10" id="10"/>
          <p:cNvSpPr/>
          <p:nvPr/>
        </p:nvSpPr>
        <p:spPr>
          <a:xfrm flipH="false" flipV="false" rot="0">
            <a:off x="4438182" y="2561226"/>
            <a:ext cx="779887" cy="797282"/>
          </a:xfrm>
          <a:custGeom>
            <a:avLst/>
            <a:gdLst/>
            <a:ahLst/>
            <a:cxnLst/>
            <a:rect r="r" b="b" t="t" l="l"/>
            <a:pathLst>
              <a:path h="797282" w="779887">
                <a:moveTo>
                  <a:pt x="0" y="0"/>
                </a:moveTo>
                <a:lnTo>
                  <a:pt x="779887" y="0"/>
                </a:lnTo>
                <a:lnTo>
                  <a:pt x="779887" y="797282"/>
                </a:lnTo>
                <a:lnTo>
                  <a:pt x="0" y="797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028700" y="5794411"/>
            <a:ext cx="16230600" cy="3086100"/>
            <a:chOff x="0" y="0"/>
            <a:chExt cx="4274726" cy="812800"/>
          </a:xfrm>
        </p:grpSpPr>
        <p:sp>
          <p:nvSpPr>
            <p:cNvPr name="Freeform 12" id="12"/>
            <p:cNvSpPr/>
            <p:nvPr/>
          </p:nvSpPr>
          <p:spPr>
            <a:xfrm flipH="false" flipV="false" rot="0">
              <a:off x="0" y="0"/>
              <a:ext cx="4274726" cy="812800"/>
            </a:xfrm>
            <a:custGeom>
              <a:avLst/>
              <a:gdLst/>
              <a:ahLst/>
              <a:cxnLst/>
              <a:rect r="r" b="b" t="t" l="l"/>
              <a:pathLst>
                <a:path h="812800" w="4274726">
                  <a:moveTo>
                    <a:pt x="24327" y="0"/>
                  </a:moveTo>
                  <a:lnTo>
                    <a:pt x="4250399" y="0"/>
                  </a:lnTo>
                  <a:cubicBezTo>
                    <a:pt x="4263834" y="0"/>
                    <a:pt x="4274726" y="10891"/>
                    <a:pt x="4274726" y="24327"/>
                  </a:cubicBezTo>
                  <a:lnTo>
                    <a:pt x="4274726" y="788473"/>
                  </a:lnTo>
                  <a:cubicBezTo>
                    <a:pt x="4274726" y="801909"/>
                    <a:pt x="4263834" y="812800"/>
                    <a:pt x="4250399" y="812800"/>
                  </a:cubicBezTo>
                  <a:lnTo>
                    <a:pt x="24327" y="812800"/>
                  </a:lnTo>
                  <a:cubicBezTo>
                    <a:pt x="10891" y="812800"/>
                    <a:pt x="0" y="801909"/>
                    <a:pt x="0" y="788473"/>
                  </a:cubicBezTo>
                  <a:lnTo>
                    <a:pt x="0" y="24327"/>
                  </a:lnTo>
                  <a:cubicBezTo>
                    <a:pt x="0" y="10891"/>
                    <a:pt x="10891" y="0"/>
                    <a:pt x="24327" y="0"/>
                  </a:cubicBezTo>
                  <a:close/>
                </a:path>
              </a:pathLst>
            </a:custGeom>
            <a:solidFill>
              <a:srgbClr val="FFFFFF"/>
            </a:solidFill>
            <a:ln w="19050" cap="rnd">
              <a:solidFill>
                <a:srgbClr val="000000"/>
              </a:solidFill>
              <a:prstDash val="solid"/>
              <a:round/>
            </a:ln>
          </p:spPr>
        </p:sp>
        <p:sp>
          <p:nvSpPr>
            <p:cNvPr name="TextBox 13" id="13"/>
            <p:cNvSpPr txBox="true"/>
            <p:nvPr/>
          </p:nvSpPr>
          <p:spPr>
            <a:xfrm>
              <a:off x="0" y="-66675"/>
              <a:ext cx="4274726" cy="879475"/>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5250686" y="6289595"/>
            <a:ext cx="1057479" cy="1047866"/>
          </a:xfrm>
          <a:custGeom>
            <a:avLst/>
            <a:gdLst/>
            <a:ahLst/>
            <a:cxnLst/>
            <a:rect r="r" b="b" t="t" l="l"/>
            <a:pathLst>
              <a:path h="1047866" w="1057479">
                <a:moveTo>
                  <a:pt x="0" y="0"/>
                </a:moveTo>
                <a:lnTo>
                  <a:pt x="1057479" y="0"/>
                </a:lnTo>
                <a:lnTo>
                  <a:pt x="1057479" y="1047866"/>
                </a:lnTo>
                <a:lnTo>
                  <a:pt x="0" y="10478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7"/>
            <a:stretch>
              <a:fillRect l="0" t="0" r="0" b="0"/>
            </a:stretch>
          </a:blipFill>
        </p:spPr>
      </p:sp>
      <p:sp>
        <p:nvSpPr>
          <p:cNvPr name="Freeform 16" id="16"/>
          <p:cNvSpPr/>
          <p:nvPr/>
        </p:nvSpPr>
        <p:spPr>
          <a:xfrm flipH="false" flipV="false" rot="0">
            <a:off x="13031076" y="2561226"/>
            <a:ext cx="857598" cy="857598"/>
          </a:xfrm>
          <a:custGeom>
            <a:avLst/>
            <a:gdLst/>
            <a:ahLst/>
            <a:cxnLst/>
            <a:rect r="r" b="b" t="t" l="l"/>
            <a:pathLst>
              <a:path h="857598" w="857598">
                <a:moveTo>
                  <a:pt x="0" y="0"/>
                </a:moveTo>
                <a:lnTo>
                  <a:pt x="857597" y="0"/>
                </a:lnTo>
                <a:lnTo>
                  <a:pt x="857597" y="857598"/>
                </a:lnTo>
                <a:lnTo>
                  <a:pt x="0" y="857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028700" y="1062661"/>
            <a:ext cx="8617965"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Notre Solution</a:t>
            </a:r>
          </a:p>
        </p:txBody>
      </p:sp>
      <p:sp>
        <p:nvSpPr>
          <p:cNvPr name="TextBox 18" id="18"/>
          <p:cNvSpPr txBox="true"/>
          <p:nvPr/>
        </p:nvSpPr>
        <p:spPr>
          <a:xfrm rot="0">
            <a:off x="14299551" y="9413437"/>
            <a:ext cx="29597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04</a:t>
            </a:r>
          </a:p>
        </p:txBody>
      </p:sp>
      <p:sp>
        <p:nvSpPr>
          <p:cNvPr name="TextBox 19" id="19"/>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20" id="20"/>
          <p:cNvSpPr txBox="true"/>
          <p:nvPr/>
        </p:nvSpPr>
        <p:spPr>
          <a:xfrm rot="0">
            <a:off x="1285983" y="3787454"/>
            <a:ext cx="7084284" cy="12985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Projet </a:t>
            </a:r>
            <a:r>
              <a:rPr lang="en-US" sz="2499">
                <a:solidFill>
                  <a:srgbClr val="FFFFFF"/>
                </a:solidFill>
                <a:latin typeface="Canva Sans"/>
                <a:ea typeface="Canva Sans"/>
                <a:cs typeface="Canva Sans"/>
                <a:sym typeface="Canva Sans"/>
              </a:rPr>
              <a:t>: </a:t>
            </a:r>
            <a:r>
              <a:rPr lang="en-US" sz="2499">
                <a:solidFill>
                  <a:srgbClr val="FFFFFF"/>
                </a:solidFill>
                <a:latin typeface="Canva Sans"/>
                <a:ea typeface="Canva Sans"/>
                <a:cs typeface="Canva Sans"/>
                <a:sym typeface="Canva Sans"/>
              </a:rPr>
              <a:t>développer une solution IA capable de détecter et supprimer automatiquement ces panneaux publicitaires.</a:t>
            </a:r>
          </a:p>
        </p:txBody>
      </p:sp>
      <p:sp>
        <p:nvSpPr>
          <p:cNvPr name="TextBox 21" id="21"/>
          <p:cNvSpPr txBox="true"/>
          <p:nvPr/>
        </p:nvSpPr>
        <p:spPr>
          <a:xfrm rot="0">
            <a:off x="9917732" y="3787454"/>
            <a:ext cx="7084284" cy="12985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Objectif </a:t>
            </a:r>
            <a:r>
              <a:rPr lang="en-US" sz="2499">
                <a:solidFill>
                  <a:srgbClr val="FFFFFF"/>
                </a:solidFill>
                <a:latin typeface="Canva Sans"/>
                <a:ea typeface="Canva Sans"/>
                <a:cs typeface="Canva Sans"/>
                <a:sym typeface="Canva Sans"/>
              </a:rPr>
              <a:t>: am</a:t>
            </a:r>
            <a:r>
              <a:rPr lang="en-US" sz="2499">
                <a:solidFill>
                  <a:srgbClr val="FFFFFF"/>
                </a:solidFill>
                <a:latin typeface="Canva Sans"/>
                <a:ea typeface="Canva Sans"/>
                <a:cs typeface="Canva Sans"/>
                <a:sym typeface="Canva Sans"/>
              </a:rPr>
              <a:t>éliorer l’expérience de visionnage en éliminant les distractions sans compromettre la qualité visuelle du contenu.</a:t>
            </a:r>
          </a:p>
        </p:txBody>
      </p:sp>
      <p:sp>
        <p:nvSpPr>
          <p:cNvPr name="TextBox 22" id="22"/>
          <p:cNvSpPr txBox="true"/>
          <p:nvPr/>
        </p:nvSpPr>
        <p:spPr>
          <a:xfrm rot="0">
            <a:off x="1482006" y="5946695"/>
            <a:ext cx="1035368" cy="42227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Enjeux</a:t>
            </a:r>
          </a:p>
        </p:txBody>
      </p:sp>
      <p:sp>
        <p:nvSpPr>
          <p:cNvPr name="TextBox 23" id="23"/>
          <p:cNvSpPr txBox="true"/>
          <p:nvPr/>
        </p:nvSpPr>
        <p:spPr>
          <a:xfrm rot="0">
            <a:off x="1999689" y="6540420"/>
            <a:ext cx="6005512" cy="21748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Expérience de visionnage améliorée</a:t>
            </a:r>
          </a:p>
          <a:p>
            <a:pPr algn="l">
              <a:lnSpc>
                <a:spcPts val="3499"/>
              </a:lnSpc>
            </a:pP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Contenu plus immersif</a:t>
            </a:r>
          </a:p>
          <a:p>
            <a:pPr algn="l">
              <a:lnSpc>
                <a:spcPts val="3499"/>
              </a:lnSpc>
            </a:pP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Accès à une solution automatisée</a:t>
            </a:r>
          </a:p>
        </p:txBody>
      </p:sp>
      <p:sp>
        <p:nvSpPr>
          <p:cNvPr name="TextBox 24" id="24"/>
          <p:cNvSpPr txBox="true"/>
          <p:nvPr/>
        </p:nvSpPr>
        <p:spPr>
          <a:xfrm rot="0">
            <a:off x="8627551" y="6540420"/>
            <a:ext cx="5866090" cy="21748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Adaptabilité a</a:t>
            </a:r>
            <a:r>
              <a:rPr lang="en-US" sz="2499">
                <a:solidFill>
                  <a:srgbClr val="000000"/>
                </a:solidFill>
                <a:latin typeface="Canva Sans"/>
                <a:ea typeface="Canva Sans"/>
                <a:cs typeface="Canva Sans"/>
                <a:sym typeface="Canva Sans"/>
              </a:rPr>
              <a:t>ux préférences</a:t>
            </a:r>
          </a:p>
          <a:p>
            <a:pPr algn="l">
              <a:lnSpc>
                <a:spcPts val="3499"/>
              </a:lnSpc>
            </a:pP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Réduction de la fatigue visuelle </a:t>
            </a:r>
          </a:p>
          <a:p>
            <a:pPr algn="l">
              <a:lnSpc>
                <a:spcPts val="3499"/>
              </a:lnSpc>
            </a:pP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Réduction de l’influence marketing</a:t>
            </a:r>
          </a:p>
        </p:txBody>
      </p:sp>
      <p:sp>
        <p:nvSpPr>
          <p:cNvPr name="TextBox 25" id="25"/>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sp>
        <p:nvSpPr>
          <p:cNvPr name="Freeform 5" id="5"/>
          <p:cNvSpPr/>
          <p:nvPr/>
        </p:nvSpPr>
        <p:spPr>
          <a:xfrm flipH="false" flipV="false" rot="0">
            <a:off x="2865251" y="2231051"/>
            <a:ext cx="11488791" cy="6706582"/>
          </a:xfrm>
          <a:custGeom>
            <a:avLst/>
            <a:gdLst/>
            <a:ahLst/>
            <a:cxnLst/>
            <a:rect r="r" b="b" t="t" l="l"/>
            <a:pathLst>
              <a:path h="6706582" w="11488791">
                <a:moveTo>
                  <a:pt x="0" y="0"/>
                </a:moveTo>
                <a:lnTo>
                  <a:pt x="11488791" y="0"/>
                </a:lnTo>
                <a:lnTo>
                  <a:pt x="11488791" y="6706582"/>
                </a:lnTo>
                <a:lnTo>
                  <a:pt x="0" y="6706582"/>
                </a:lnTo>
                <a:lnTo>
                  <a:pt x="0" y="0"/>
                </a:lnTo>
                <a:close/>
              </a:path>
            </a:pathLst>
          </a:custGeom>
          <a:blipFill>
            <a:blip r:embed="rId3"/>
            <a:stretch>
              <a:fillRect l="0" t="0" r="0" b="0"/>
            </a:stretch>
          </a:blipFill>
        </p:spPr>
      </p:sp>
      <p:sp>
        <p:nvSpPr>
          <p:cNvPr name="TextBox 6" id="6"/>
          <p:cNvSpPr txBox="true"/>
          <p:nvPr/>
        </p:nvSpPr>
        <p:spPr>
          <a:xfrm rot="0">
            <a:off x="15697200" y="9413437"/>
            <a:ext cx="1562100"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05</a:t>
            </a:r>
          </a:p>
        </p:txBody>
      </p:sp>
      <p:sp>
        <p:nvSpPr>
          <p:cNvPr name="TextBox 7" id="7"/>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8" id="8"/>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9" id="9"/>
          <p:cNvSpPr txBox="true"/>
          <p:nvPr/>
        </p:nvSpPr>
        <p:spPr>
          <a:xfrm rot="0">
            <a:off x="1028700" y="1110286"/>
            <a:ext cx="16230600" cy="819149"/>
          </a:xfrm>
          <a:prstGeom prst="rect">
            <a:avLst/>
          </a:prstGeom>
        </p:spPr>
        <p:txBody>
          <a:bodyPr anchor="t" rtlCol="false" tIns="0" lIns="0" bIns="0" rIns="0">
            <a:spAutoFit/>
          </a:bodyPr>
          <a:lstStyle/>
          <a:p>
            <a:pPr algn="l">
              <a:lnSpc>
                <a:spcPts val="6300"/>
              </a:lnSpc>
            </a:pPr>
            <a:r>
              <a:rPr lang="en-US" sz="4500" b="true">
                <a:solidFill>
                  <a:srgbClr val="D63A35"/>
                </a:solidFill>
                <a:latin typeface="Poppins Bold"/>
                <a:ea typeface="Poppins Bold"/>
                <a:cs typeface="Poppins Bold"/>
                <a:sym typeface="Poppins Bold"/>
              </a:rPr>
              <a:t>Modèle de Reconnaissance des Panneaux Publicitaires</a:t>
            </a:r>
          </a:p>
        </p:txBody>
      </p:sp>
      <p:sp>
        <p:nvSpPr>
          <p:cNvPr name="TextBox 10" id="10"/>
          <p:cNvSpPr txBox="true"/>
          <p:nvPr/>
        </p:nvSpPr>
        <p:spPr>
          <a:xfrm rot="0">
            <a:off x="1028700" y="1853235"/>
            <a:ext cx="1440180" cy="523875"/>
          </a:xfrm>
          <a:prstGeom prst="rect">
            <a:avLst/>
          </a:prstGeom>
        </p:spPr>
        <p:txBody>
          <a:bodyPr anchor="t" rtlCol="false" tIns="0" lIns="0" bIns="0" rIns="0">
            <a:spAutoFit/>
          </a:bodyPr>
          <a:lstStyle/>
          <a:p>
            <a:pPr algn="ctr">
              <a:lnSpc>
                <a:spcPts val="4199"/>
              </a:lnSpc>
            </a:pPr>
            <a:r>
              <a:rPr lang="en-US" sz="2999" i="true">
                <a:solidFill>
                  <a:srgbClr val="D63A35"/>
                </a:solidFill>
                <a:latin typeface="Poppins Italics"/>
                <a:ea typeface="Poppins Italics"/>
                <a:cs typeface="Poppins Italics"/>
                <a:sym typeface="Poppins Italics"/>
              </a:rPr>
              <a:t>YOLOv8</a:t>
            </a:r>
          </a:p>
        </p:txBody>
      </p:sp>
      <p:sp>
        <p:nvSpPr>
          <p:cNvPr name="TextBox 11" id="11"/>
          <p:cNvSpPr txBox="true"/>
          <p:nvPr/>
        </p:nvSpPr>
        <p:spPr>
          <a:xfrm rot="0">
            <a:off x="14486115" y="6713863"/>
            <a:ext cx="3421123" cy="2223770"/>
          </a:xfrm>
          <a:prstGeom prst="rect">
            <a:avLst/>
          </a:prstGeom>
        </p:spPr>
        <p:txBody>
          <a:bodyPr anchor="t" rtlCol="false" tIns="0" lIns="0" bIns="0" rIns="0">
            <a:spAutoFit/>
          </a:bodyPr>
          <a:lstStyle/>
          <a:p>
            <a:pPr algn="l">
              <a:lnSpc>
                <a:spcPts val="4480"/>
              </a:lnSpc>
            </a:pPr>
            <a:r>
              <a:rPr lang="en-US" sz="3200">
                <a:solidFill>
                  <a:srgbClr val="000000"/>
                </a:solidFill>
                <a:latin typeface="Canva Sans"/>
                <a:ea typeface="Canva Sans"/>
                <a:cs typeface="Canva Sans"/>
                <a:sym typeface="Canva Sans"/>
              </a:rPr>
              <a:t>24 couches convolutives</a:t>
            </a:r>
          </a:p>
          <a:p>
            <a:pPr algn="l">
              <a:lnSpc>
                <a:spcPts val="4480"/>
              </a:lnSpc>
            </a:pPr>
            <a:r>
              <a:rPr lang="en-US" sz="3200">
                <a:solidFill>
                  <a:srgbClr val="000000"/>
                </a:solidFill>
                <a:latin typeface="Canva Sans"/>
                <a:ea typeface="Canva Sans"/>
                <a:cs typeface="Canva Sans"/>
                <a:sym typeface="Canva Sans"/>
              </a:rPr>
              <a:t>+ 2 couches fully connnected</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sp>
        <p:nvSpPr>
          <p:cNvPr name="Freeform 5" id="5"/>
          <p:cNvSpPr/>
          <p:nvPr/>
        </p:nvSpPr>
        <p:spPr>
          <a:xfrm flipH="false" flipV="false" rot="0">
            <a:off x="7578978" y="2983578"/>
            <a:ext cx="9680322" cy="4319844"/>
          </a:xfrm>
          <a:custGeom>
            <a:avLst/>
            <a:gdLst/>
            <a:ahLst/>
            <a:cxnLst/>
            <a:rect r="r" b="b" t="t" l="l"/>
            <a:pathLst>
              <a:path h="4319844" w="9680322">
                <a:moveTo>
                  <a:pt x="0" y="0"/>
                </a:moveTo>
                <a:lnTo>
                  <a:pt x="9680322" y="0"/>
                </a:lnTo>
                <a:lnTo>
                  <a:pt x="9680322" y="4319844"/>
                </a:lnTo>
                <a:lnTo>
                  <a:pt x="0" y="4319844"/>
                </a:lnTo>
                <a:lnTo>
                  <a:pt x="0" y="0"/>
                </a:lnTo>
                <a:close/>
              </a:path>
            </a:pathLst>
          </a:custGeom>
          <a:blipFill>
            <a:blip r:embed="rId3"/>
            <a:stretch>
              <a:fillRect l="0" t="0" r="0" b="0"/>
            </a:stretch>
          </a:blipFill>
        </p:spPr>
      </p:sp>
      <p:sp>
        <p:nvSpPr>
          <p:cNvPr name="TextBox 6" id="6"/>
          <p:cNvSpPr txBox="true"/>
          <p:nvPr/>
        </p:nvSpPr>
        <p:spPr>
          <a:xfrm rot="0">
            <a:off x="15697200" y="9413437"/>
            <a:ext cx="1562100"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06</a:t>
            </a:r>
          </a:p>
        </p:txBody>
      </p:sp>
      <p:sp>
        <p:nvSpPr>
          <p:cNvPr name="TextBox 7" id="7"/>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8" id="8"/>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9" id="9"/>
          <p:cNvSpPr txBox="true"/>
          <p:nvPr/>
        </p:nvSpPr>
        <p:spPr>
          <a:xfrm rot="0">
            <a:off x="1028700" y="1110286"/>
            <a:ext cx="16230600" cy="819149"/>
          </a:xfrm>
          <a:prstGeom prst="rect">
            <a:avLst/>
          </a:prstGeom>
        </p:spPr>
        <p:txBody>
          <a:bodyPr anchor="t" rtlCol="false" tIns="0" lIns="0" bIns="0" rIns="0">
            <a:spAutoFit/>
          </a:bodyPr>
          <a:lstStyle/>
          <a:p>
            <a:pPr algn="l">
              <a:lnSpc>
                <a:spcPts val="6300"/>
              </a:lnSpc>
            </a:pPr>
            <a:r>
              <a:rPr lang="en-US" sz="4500" b="true">
                <a:solidFill>
                  <a:srgbClr val="D63A35"/>
                </a:solidFill>
                <a:latin typeface="Poppins Bold"/>
                <a:ea typeface="Poppins Bold"/>
                <a:cs typeface="Poppins Bold"/>
                <a:sym typeface="Poppins Bold"/>
              </a:rPr>
              <a:t>Modèle de Reconnaissance des Panneaux Publicitaires</a:t>
            </a:r>
          </a:p>
        </p:txBody>
      </p:sp>
      <p:sp>
        <p:nvSpPr>
          <p:cNvPr name="TextBox 10" id="10"/>
          <p:cNvSpPr txBox="true"/>
          <p:nvPr/>
        </p:nvSpPr>
        <p:spPr>
          <a:xfrm rot="0">
            <a:off x="1028700" y="1853235"/>
            <a:ext cx="7164538" cy="523875"/>
          </a:xfrm>
          <a:prstGeom prst="rect">
            <a:avLst/>
          </a:prstGeom>
        </p:spPr>
        <p:txBody>
          <a:bodyPr anchor="t" rtlCol="false" tIns="0" lIns="0" bIns="0" rIns="0">
            <a:spAutoFit/>
          </a:bodyPr>
          <a:lstStyle/>
          <a:p>
            <a:pPr algn="l">
              <a:lnSpc>
                <a:spcPts val="4199"/>
              </a:lnSpc>
            </a:pPr>
            <a:r>
              <a:rPr lang="en-US" sz="2999" i="true">
                <a:solidFill>
                  <a:srgbClr val="D63A35"/>
                </a:solidFill>
                <a:latin typeface="Poppins Italics"/>
                <a:ea typeface="Poppins Italics"/>
                <a:cs typeface="Poppins Italics"/>
                <a:sym typeface="Poppins Italics"/>
              </a:rPr>
              <a:t>Fonctionnement de YOLOv8</a:t>
            </a:r>
          </a:p>
        </p:txBody>
      </p:sp>
      <p:grpSp>
        <p:nvGrpSpPr>
          <p:cNvPr name="Group 11" id="11"/>
          <p:cNvGrpSpPr/>
          <p:nvPr/>
        </p:nvGrpSpPr>
        <p:grpSpPr>
          <a:xfrm rot="0">
            <a:off x="875921" y="2967626"/>
            <a:ext cx="6288617" cy="6052549"/>
            <a:chOff x="0" y="0"/>
            <a:chExt cx="1656261" cy="1594087"/>
          </a:xfrm>
        </p:grpSpPr>
        <p:sp>
          <p:nvSpPr>
            <p:cNvPr name="Freeform 12" id="12"/>
            <p:cNvSpPr/>
            <p:nvPr/>
          </p:nvSpPr>
          <p:spPr>
            <a:xfrm flipH="false" flipV="false" rot="0">
              <a:off x="0" y="0"/>
              <a:ext cx="1656261" cy="1594087"/>
            </a:xfrm>
            <a:custGeom>
              <a:avLst/>
              <a:gdLst/>
              <a:ahLst/>
              <a:cxnLst/>
              <a:rect r="r" b="b" t="t" l="l"/>
              <a:pathLst>
                <a:path h="1594087" w="1656261">
                  <a:moveTo>
                    <a:pt x="62786" y="0"/>
                  </a:moveTo>
                  <a:lnTo>
                    <a:pt x="1593475" y="0"/>
                  </a:lnTo>
                  <a:cubicBezTo>
                    <a:pt x="1628151" y="0"/>
                    <a:pt x="1656261" y="28110"/>
                    <a:pt x="1656261" y="62786"/>
                  </a:cubicBezTo>
                  <a:lnTo>
                    <a:pt x="1656261" y="1531301"/>
                  </a:lnTo>
                  <a:cubicBezTo>
                    <a:pt x="1656261" y="1565977"/>
                    <a:pt x="1628151" y="1594087"/>
                    <a:pt x="1593475" y="1594087"/>
                  </a:cubicBezTo>
                  <a:lnTo>
                    <a:pt x="62786" y="1594087"/>
                  </a:lnTo>
                  <a:cubicBezTo>
                    <a:pt x="28110" y="1594087"/>
                    <a:pt x="0" y="1565977"/>
                    <a:pt x="0" y="1531301"/>
                  </a:cubicBezTo>
                  <a:lnTo>
                    <a:pt x="0" y="62786"/>
                  </a:lnTo>
                  <a:cubicBezTo>
                    <a:pt x="0" y="28110"/>
                    <a:pt x="28110" y="0"/>
                    <a:pt x="62786" y="0"/>
                  </a:cubicBezTo>
                  <a:close/>
                </a:path>
              </a:pathLst>
            </a:custGeom>
            <a:solidFill>
              <a:srgbClr val="D63A35"/>
            </a:solidFill>
          </p:spPr>
        </p:sp>
        <p:sp>
          <p:nvSpPr>
            <p:cNvPr name="TextBox 13" id="13"/>
            <p:cNvSpPr txBox="true"/>
            <p:nvPr/>
          </p:nvSpPr>
          <p:spPr>
            <a:xfrm>
              <a:off x="0" y="-66675"/>
              <a:ext cx="1656261" cy="1660762"/>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329969" y="3787275"/>
            <a:ext cx="5380520" cy="4365625"/>
          </a:xfrm>
          <a:prstGeom prst="rect">
            <a:avLst/>
          </a:prstGeom>
        </p:spPr>
        <p:txBody>
          <a:bodyPr anchor="t" rtlCol="false" tIns="0" lIns="0" bIns="0" rIns="0">
            <a:spAutoFit/>
          </a:bodyPr>
          <a:lstStyle/>
          <a:p>
            <a:pPr algn="l">
              <a:lnSpc>
                <a:spcPts val="3499"/>
              </a:lnSpc>
            </a:pPr>
            <a:r>
              <a:rPr lang="en-US" sz="2499" b="true">
                <a:solidFill>
                  <a:srgbClr val="FFFFFF"/>
                </a:solidFill>
                <a:latin typeface="Canva Sans Bold"/>
                <a:ea typeface="Canva Sans Bold"/>
                <a:cs typeface="Canva Sans Bold"/>
                <a:sym typeface="Canva Sans Bold"/>
              </a:rPr>
              <a:t>1. Blocs résiduels </a:t>
            </a:r>
          </a:p>
          <a:p>
            <a:pPr algn="l">
              <a:lnSpc>
                <a:spcPts val="3499"/>
              </a:lnSpc>
            </a:pP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Division de l'image originale (A) en NxN cellules de grille de forme égale</a:t>
            </a:r>
          </a:p>
          <a:p>
            <a:pPr algn="l">
              <a:lnSpc>
                <a:spcPts val="3499"/>
              </a:lnSpc>
            </a:pPr>
          </a:p>
          <a:p>
            <a:pPr algn="l" marL="539749" indent="-269875" lvl="1">
              <a:lnSpc>
                <a:spcPts val="3499"/>
              </a:lnSpc>
              <a:buFont typeface="Arial"/>
              <a:buChar char="•"/>
            </a:pPr>
            <a:r>
              <a:rPr lang="en-US" b="true" sz="2499">
                <a:solidFill>
                  <a:srgbClr val="FFFFFF"/>
                </a:solidFill>
                <a:latin typeface="Canva Sans Bold"/>
                <a:ea typeface="Canva Sans Bold"/>
                <a:cs typeface="Canva Sans Bold"/>
                <a:sym typeface="Canva Sans Bold"/>
              </a:rPr>
              <a:t>Chaque cellule de la grille est chargée de localiser et de prédire la classe de l'objet</a:t>
            </a:r>
          </a:p>
          <a:p>
            <a:pPr algn="l">
              <a:lnSpc>
                <a:spcPts val="3499"/>
              </a:lnSpc>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sp>
        <p:nvSpPr>
          <p:cNvPr name="TextBox 5" id="5"/>
          <p:cNvSpPr txBox="true"/>
          <p:nvPr/>
        </p:nvSpPr>
        <p:spPr>
          <a:xfrm rot="0">
            <a:off x="15720060" y="9413437"/>
            <a:ext cx="1539240"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07</a:t>
            </a:r>
          </a:p>
        </p:txBody>
      </p:sp>
      <p:sp>
        <p:nvSpPr>
          <p:cNvPr name="TextBox 6" id="6"/>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7" id="7"/>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8" id="8"/>
          <p:cNvSpPr txBox="true"/>
          <p:nvPr/>
        </p:nvSpPr>
        <p:spPr>
          <a:xfrm rot="0">
            <a:off x="1028700" y="1110286"/>
            <a:ext cx="16230600" cy="819149"/>
          </a:xfrm>
          <a:prstGeom prst="rect">
            <a:avLst/>
          </a:prstGeom>
        </p:spPr>
        <p:txBody>
          <a:bodyPr anchor="t" rtlCol="false" tIns="0" lIns="0" bIns="0" rIns="0">
            <a:spAutoFit/>
          </a:bodyPr>
          <a:lstStyle/>
          <a:p>
            <a:pPr algn="l">
              <a:lnSpc>
                <a:spcPts val="6300"/>
              </a:lnSpc>
            </a:pPr>
            <a:r>
              <a:rPr lang="en-US" sz="4500" b="true">
                <a:solidFill>
                  <a:srgbClr val="D63A35"/>
                </a:solidFill>
                <a:latin typeface="Poppins Bold"/>
                <a:ea typeface="Poppins Bold"/>
                <a:cs typeface="Poppins Bold"/>
                <a:sym typeface="Poppins Bold"/>
              </a:rPr>
              <a:t>Modèle de Reconnaissance des Panneaux Publicitaires</a:t>
            </a:r>
          </a:p>
        </p:txBody>
      </p:sp>
      <p:sp>
        <p:nvSpPr>
          <p:cNvPr name="TextBox 9" id="9"/>
          <p:cNvSpPr txBox="true"/>
          <p:nvPr/>
        </p:nvSpPr>
        <p:spPr>
          <a:xfrm rot="0">
            <a:off x="1028700" y="1853235"/>
            <a:ext cx="7164538" cy="523875"/>
          </a:xfrm>
          <a:prstGeom prst="rect">
            <a:avLst/>
          </a:prstGeom>
        </p:spPr>
        <p:txBody>
          <a:bodyPr anchor="t" rtlCol="false" tIns="0" lIns="0" bIns="0" rIns="0">
            <a:spAutoFit/>
          </a:bodyPr>
          <a:lstStyle/>
          <a:p>
            <a:pPr algn="l">
              <a:lnSpc>
                <a:spcPts val="4199"/>
              </a:lnSpc>
            </a:pPr>
            <a:r>
              <a:rPr lang="en-US" sz="2999" i="true">
                <a:solidFill>
                  <a:srgbClr val="D63A35"/>
                </a:solidFill>
                <a:latin typeface="Poppins Italics"/>
                <a:ea typeface="Poppins Italics"/>
                <a:cs typeface="Poppins Italics"/>
                <a:sym typeface="Poppins Italics"/>
              </a:rPr>
              <a:t>Fonctionnement de YOLOv8</a:t>
            </a:r>
          </a:p>
        </p:txBody>
      </p:sp>
      <p:grpSp>
        <p:nvGrpSpPr>
          <p:cNvPr name="Group 10" id="10"/>
          <p:cNvGrpSpPr/>
          <p:nvPr/>
        </p:nvGrpSpPr>
        <p:grpSpPr>
          <a:xfrm rot="0">
            <a:off x="875921" y="2967626"/>
            <a:ext cx="6288617" cy="6052549"/>
            <a:chOff x="0" y="0"/>
            <a:chExt cx="1656261" cy="1594087"/>
          </a:xfrm>
        </p:grpSpPr>
        <p:sp>
          <p:nvSpPr>
            <p:cNvPr name="Freeform 11" id="11"/>
            <p:cNvSpPr/>
            <p:nvPr/>
          </p:nvSpPr>
          <p:spPr>
            <a:xfrm flipH="false" flipV="false" rot="0">
              <a:off x="0" y="0"/>
              <a:ext cx="1656261" cy="1594087"/>
            </a:xfrm>
            <a:custGeom>
              <a:avLst/>
              <a:gdLst/>
              <a:ahLst/>
              <a:cxnLst/>
              <a:rect r="r" b="b" t="t" l="l"/>
              <a:pathLst>
                <a:path h="1594087" w="1656261">
                  <a:moveTo>
                    <a:pt x="62786" y="0"/>
                  </a:moveTo>
                  <a:lnTo>
                    <a:pt x="1593475" y="0"/>
                  </a:lnTo>
                  <a:cubicBezTo>
                    <a:pt x="1628151" y="0"/>
                    <a:pt x="1656261" y="28110"/>
                    <a:pt x="1656261" y="62786"/>
                  </a:cubicBezTo>
                  <a:lnTo>
                    <a:pt x="1656261" y="1531301"/>
                  </a:lnTo>
                  <a:cubicBezTo>
                    <a:pt x="1656261" y="1565977"/>
                    <a:pt x="1628151" y="1594087"/>
                    <a:pt x="1593475" y="1594087"/>
                  </a:cubicBezTo>
                  <a:lnTo>
                    <a:pt x="62786" y="1594087"/>
                  </a:lnTo>
                  <a:cubicBezTo>
                    <a:pt x="28110" y="1594087"/>
                    <a:pt x="0" y="1565977"/>
                    <a:pt x="0" y="1531301"/>
                  </a:cubicBezTo>
                  <a:lnTo>
                    <a:pt x="0" y="62786"/>
                  </a:lnTo>
                  <a:cubicBezTo>
                    <a:pt x="0" y="28110"/>
                    <a:pt x="28110" y="0"/>
                    <a:pt x="62786" y="0"/>
                  </a:cubicBezTo>
                  <a:close/>
                </a:path>
              </a:pathLst>
            </a:custGeom>
            <a:solidFill>
              <a:srgbClr val="D63A35"/>
            </a:solidFill>
          </p:spPr>
        </p:sp>
        <p:sp>
          <p:nvSpPr>
            <p:cNvPr name="TextBox 12" id="12"/>
            <p:cNvSpPr txBox="true"/>
            <p:nvPr/>
          </p:nvSpPr>
          <p:spPr>
            <a:xfrm>
              <a:off x="0" y="-66675"/>
              <a:ext cx="1656261" cy="1660762"/>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329969" y="3349125"/>
            <a:ext cx="5380520" cy="5241925"/>
          </a:xfrm>
          <a:prstGeom prst="rect">
            <a:avLst/>
          </a:prstGeom>
        </p:spPr>
        <p:txBody>
          <a:bodyPr anchor="t" rtlCol="false" tIns="0" lIns="0" bIns="0" rIns="0">
            <a:spAutoFit/>
          </a:bodyPr>
          <a:lstStyle/>
          <a:p>
            <a:pPr algn="l">
              <a:lnSpc>
                <a:spcPts val="3499"/>
              </a:lnSpc>
            </a:pPr>
            <a:r>
              <a:rPr lang="en-US" sz="2499" b="true">
                <a:solidFill>
                  <a:srgbClr val="FFFFFF"/>
                </a:solidFill>
                <a:latin typeface="Canva Sans Bold"/>
                <a:ea typeface="Canva Sans Bold"/>
                <a:cs typeface="Canva Sans Bold"/>
                <a:sym typeface="Canva Sans Bold"/>
              </a:rPr>
              <a:t>2. Régression par boîte englobante</a:t>
            </a:r>
          </a:p>
          <a:p>
            <a:pPr algn="l">
              <a:lnSpc>
                <a:spcPts val="3499"/>
              </a:lnSpc>
            </a:pP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Chaque cel</a:t>
            </a:r>
            <a:r>
              <a:rPr lang="en-US" sz="2499">
                <a:solidFill>
                  <a:srgbClr val="FFFFFF"/>
                </a:solidFill>
                <a:latin typeface="Canva Sans"/>
                <a:ea typeface="Canva Sans"/>
                <a:cs typeface="Canva Sans"/>
                <a:sym typeface="Canva Sans"/>
              </a:rPr>
              <a:t>l</a:t>
            </a:r>
            <a:r>
              <a:rPr lang="en-US" sz="2499">
                <a:solidFill>
                  <a:srgbClr val="FFFFFF"/>
                </a:solidFill>
                <a:latin typeface="Canva Sans"/>
                <a:ea typeface="Canva Sans"/>
                <a:cs typeface="Canva Sans"/>
                <a:sym typeface="Canva Sans"/>
              </a:rPr>
              <a:t>u</a:t>
            </a:r>
            <a:r>
              <a:rPr lang="en-US" sz="2499">
                <a:solidFill>
                  <a:srgbClr val="FFFFFF"/>
                </a:solidFill>
                <a:latin typeface="Canva Sans"/>
                <a:ea typeface="Canva Sans"/>
                <a:cs typeface="Canva Sans"/>
                <a:sym typeface="Canva Sans"/>
              </a:rPr>
              <a:t>le </a:t>
            </a:r>
            <a:r>
              <a:rPr lang="en-US" sz="2499">
                <a:solidFill>
                  <a:srgbClr val="FFFFFF"/>
                </a:solidFill>
                <a:latin typeface="Canva Sans"/>
                <a:ea typeface="Canva Sans"/>
                <a:cs typeface="Canva Sans"/>
                <a:sym typeface="Canva Sans"/>
              </a:rPr>
              <a:t>prédit des boîtes englobantes avec un score de confiance.</a:t>
            </a:r>
          </a:p>
          <a:p>
            <a:pPr algn="l">
              <a:lnSpc>
                <a:spcPts val="3499"/>
              </a:lnSpc>
            </a:pPr>
          </a:p>
          <a:p>
            <a:pPr algn="l" marL="539749" indent="-269875" lvl="1">
              <a:lnSpc>
                <a:spcPts val="3499"/>
              </a:lnSpc>
              <a:buFont typeface="Arial"/>
              <a:buChar char="•"/>
            </a:pPr>
            <a:r>
              <a:rPr lang="en-US" b="true" sz="2499">
                <a:solidFill>
                  <a:srgbClr val="FFFFFF"/>
                </a:solidFill>
                <a:latin typeface="Canva Sans Bold"/>
                <a:ea typeface="Canva Sans Bold"/>
                <a:cs typeface="Canva Sans Bold"/>
                <a:sym typeface="Canva Sans Bold"/>
              </a:rPr>
              <a:t>Boîte définie par (x, y, w, h) pour localiser l’objet.</a:t>
            </a:r>
          </a:p>
          <a:p>
            <a:pPr algn="l">
              <a:lnSpc>
                <a:spcPts val="3499"/>
              </a:lnSpc>
            </a:pPr>
          </a:p>
          <a:p>
            <a:pPr algn="l" marL="539749" indent="-269875" lvl="1">
              <a:lnSpc>
                <a:spcPts val="3499"/>
              </a:lnSpc>
              <a:buFont typeface="Arial"/>
              <a:buChar char="•"/>
            </a:pPr>
            <a:r>
              <a:rPr lang="en-US" b="true" sz="2499">
                <a:solidFill>
                  <a:srgbClr val="FFFFFF"/>
                </a:solidFill>
                <a:latin typeface="Canva Sans Bold"/>
                <a:ea typeface="Canva Sans Bold"/>
                <a:cs typeface="Canva Sans Bold"/>
                <a:sym typeface="Canva Sans Bold"/>
              </a:rPr>
              <a:t>Optimisation pour </a:t>
            </a:r>
            <a:r>
              <a:rPr lang="en-US" b="true" sz="2499">
                <a:solidFill>
                  <a:srgbClr val="FFFFFF"/>
                </a:solidFill>
                <a:latin typeface="Canva Sans Bold"/>
                <a:ea typeface="Canva Sans Bold"/>
                <a:cs typeface="Canva Sans Bold"/>
                <a:sym typeface="Canva Sans Bold"/>
              </a:rPr>
              <a:t>ajuster les</a:t>
            </a:r>
            <a:r>
              <a:rPr lang="en-US" b="true" sz="2499">
                <a:solidFill>
                  <a:srgbClr val="FFFFFF"/>
                </a:solidFill>
                <a:latin typeface="Canva Sans Bold"/>
                <a:ea typeface="Canva Sans Bold"/>
                <a:cs typeface="Canva Sans Bold"/>
                <a:sym typeface="Canva Sans Bold"/>
              </a:rPr>
              <a:t> boîte</a:t>
            </a:r>
            <a:r>
              <a:rPr lang="en-US" b="true" sz="2499">
                <a:solidFill>
                  <a:srgbClr val="FFFFFF"/>
                </a:solidFill>
                <a:latin typeface="Canva Sans Bold"/>
                <a:ea typeface="Canva Sans Bold"/>
                <a:cs typeface="Canva Sans Bold"/>
                <a:sym typeface="Canva Sans Bold"/>
              </a:rPr>
              <a:t>s aux objets réels.</a:t>
            </a:r>
            <a:r>
              <a:rPr lang="en-US" sz="2499">
                <a:solidFill>
                  <a:srgbClr val="FFFFFF"/>
                </a:solidFill>
                <a:latin typeface="Canva Sans"/>
                <a:ea typeface="Canva Sans"/>
                <a:cs typeface="Canva Sans"/>
                <a:sym typeface="Canva Sans"/>
              </a:rPr>
              <a:t> </a:t>
            </a:r>
          </a:p>
          <a:p>
            <a:pPr algn="l">
              <a:lnSpc>
                <a:spcPts val="3499"/>
              </a:lnSpc>
            </a:pPr>
          </a:p>
        </p:txBody>
      </p:sp>
      <p:grpSp>
        <p:nvGrpSpPr>
          <p:cNvPr name="Group 14" id="14"/>
          <p:cNvGrpSpPr/>
          <p:nvPr/>
        </p:nvGrpSpPr>
        <p:grpSpPr>
          <a:xfrm rot="0">
            <a:off x="9144000" y="2302900"/>
            <a:ext cx="6588316" cy="6717275"/>
            <a:chOff x="0" y="0"/>
            <a:chExt cx="8784421" cy="8956367"/>
          </a:xfrm>
        </p:grpSpPr>
        <p:sp>
          <p:nvSpPr>
            <p:cNvPr name="Freeform 15" id="15"/>
            <p:cNvSpPr/>
            <p:nvPr/>
          </p:nvSpPr>
          <p:spPr>
            <a:xfrm flipH="false" flipV="false" rot="0">
              <a:off x="0" y="0"/>
              <a:ext cx="8784421" cy="4260444"/>
            </a:xfrm>
            <a:custGeom>
              <a:avLst/>
              <a:gdLst/>
              <a:ahLst/>
              <a:cxnLst/>
              <a:rect r="r" b="b" t="t" l="l"/>
              <a:pathLst>
                <a:path h="4260444" w="8784421">
                  <a:moveTo>
                    <a:pt x="0" y="0"/>
                  </a:moveTo>
                  <a:lnTo>
                    <a:pt x="8784421" y="0"/>
                  </a:lnTo>
                  <a:lnTo>
                    <a:pt x="8784421" y="4260444"/>
                  </a:lnTo>
                  <a:lnTo>
                    <a:pt x="0" y="4260444"/>
                  </a:lnTo>
                  <a:lnTo>
                    <a:pt x="0" y="0"/>
                  </a:lnTo>
                  <a:close/>
                </a:path>
              </a:pathLst>
            </a:custGeom>
            <a:blipFill>
              <a:blip r:embed="rId3"/>
              <a:stretch>
                <a:fillRect l="0" t="0" r="0" b="0"/>
              </a:stretch>
            </a:blipFill>
          </p:spPr>
        </p:sp>
        <p:sp>
          <p:nvSpPr>
            <p:cNvPr name="Freeform 16" id="16"/>
            <p:cNvSpPr/>
            <p:nvPr/>
          </p:nvSpPr>
          <p:spPr>
            <a:xfrm flipH="false" flipV="false" rot="0">
              <a:off x="0" y="4421409"/>
              <a:ext cx="8784421" cy="4534958"/>
            </a:xfrm>
            <a:custGeom>
              <a:avLst/>
              <a:gdLst/>
              <a:ahLst/>
              <a:cxnLst/>
              <a:rect r="r" b="b" t="t" l="l"/>
              <a:pathLst>
                <a:path h="4534958" w="8784421">
                  <a:moveTo>
                    <a:pt x="0" y="0"/>
                  </a:moveTo>
                  <a:lnTo>
                    <a:pt x="8784421" y="0"/>
                  </a:lnTo>
                  <a:lnTo>
                    <a:pt x="8784421" y="4534958"/>
                  </a:lnTo>
                  <a:lnTo>
                    <a:pt x="0" y="45349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sp>
        <p:nvSpPr>
          <p:cNvPr name="TextBox 5" id="5"/>
          <p:cNvSpPr txBox="true"/>
          <p:nvPr/>
        </p:nvSpPr>
        <p:spPr>
          <a:xfrm rot="0">
            <a:off x="15697200" y="9413437"/>
            <a:ext cx="1562100"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08</a:t>
            </a:r>
          </a:p>
        </p:txBody>
      </p:sp>
      <p:sp>
        <p:nvSpPr>
          <p:cNvPr name="TextBox 6" id="6"/>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7" id="7"/>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8" id="8"/>
          <p:cNvSpPr txBox="true"/>
          <p:nvPr/>
        </p:nvSpPr>
        <p:spPr>
          <a:xfrm rot="0">
            <a:off x="1028700" y="1110286"/>
            <a:ext cx="16230600" cy="819149"/>
          </a:xfrm>
          <a:prstGeom prst="rect">
            <a:avLst/>
          </a:prstGeom>
        </p:spPr>
        <p:txBody>
          <a:bodyPr anchor="t" rtlCol="false" tIns="0" lIns="0" bIns="0" rIns="0">
            <a:spAutoFit/>
          </a:bodyPr>
          <a:lstStyle/>
          <a:p>
            <a:pPr algn="l">
              <a:lnSpc>
                <a:spcPts val="6300"/>
              </a:lnSpc>
            </a:pPr>
            <a:r>
              <a:rPr lang="en-US" sz="4500" b="true">
                <a:solidFill>
                  <a:srgbClr val="D63A35"/>
                </a:solidFill>
                <a:latin typeface="Poppins Bold"/>
                <a:ea typeface="Poppins Bold"/>
                <a:cs typeface="Poppins Bold"/>
                <a:sym typeface="Poppins Bold"/>
              </a:rPr>
              <a:t>Modèle de Reconnaissance des Panneaux Publicitaires</a:t>
            </a:r>
          </a:p>
        </p:txBody>
      </p:sp>
      <p:sp>
        <p:nvSpPr>
          <p:cNvPr name="TextBox 9" id="9"/>
          <p:cNvSpPr txBox="true"/>
          <p:nvPr/>
        </p:nvSpPr>
        <p:spPr>
          <a:xfrm rot="0">
            <a:off x="1028700" y="1853235"/>
            <a:ext cx="7164538" cy="523875"/>
          </a:xfrm>
          <a:prstGeom prst="rect">
            <a:avLst/>
          </a:prstGeom>
        </p:spPr>
        <p:txBody>
          <a:bodyPr anchor="t" rtlCol="false" tIns="0" lIns="0" bIns="0" rIns="0">
            <a:spAutoFit/>
          </a:bodyPr>
          <a:lstStyle/>
          <a:p>
            <a:pPr algn="l">
              <a:lnSpc>
                <a:spcPts val="4199"/>
              </a:lnSpc>
            </a:pPr>
            <a:r>
              <a:rPr lang="en-US" sz="2999" i="true">
                <a:solidFill>
                  <a:srgbClr val="D63A35"/>
                </a:solidFill>
                <a:latin typeface="Poppins Italics"/>
                <a:ea typeface="Poppins Italics"/>
                <a:cs typeface="Poppins Italics"/>
                <a:sym typeface="Poppins Italics"/>
              </a:rPr>
              <a:t>Fonctionnement de YOLOv8</a:t>
            </a:r>
          </a:p>
        </p:txBody>
      </p:sp>
      <p:grpSp>
        <p:nvGrpSpPr>
          <p:cNvPr name="Group 10" id="10"/>
          <p:cNvGrpSpPr/>
          <p:nvPr/>
        </p:nvGrpSpPr>
        <p:grpSpPr>
          <a:xfrm rot="0">
            <a:off x="875921" y="2967626"/>
            <a:ext cx="7852253" cy="6052549"/>
            <a:chOff x="0" y="0"/>
            <a:chExt cx="2068083" cy="1594087"/>
          </a:xfrm>
        </p:grpSpPr>
        <p:sp>
          <p:nvSpPr>
            <p:cNvPr name="Freeform 11" id="11"/>
            <p:cNvSpPr/>
            <p:nvPr/>
          </p:nvSpPr>
          <p:spPr>
            <a:xfrm flipH="false" flipV="false" rot="0">
              <a:off x="0" y="0"/>
              <a:ext cx="2068083" cy="1594087"/>
            </a:xfrm>
            <a:custGeom>
              <a:avLst/>
              <a:gdLst/>
              <a:ahLst/>
              <a:cxnLst/>
              <a:rect r="r" b="b" t="t" l="l"/>
              <a:pathLst>
                <a:path h="1594087" w="2068083">
                  <a:moveTo>
                    <a:pt x="50283" y="0"/>
                  </a:moveTo>
                  <a:lnTo>
                    <a:pt x="2017800" y="0"/>
                  </a:lnTo>
                  <a:cubicBezTo>
                    <a:pt x="2045570" y="0"/>
                    <a:pt x="2068083" y="22513"/>
                    <a:pt x="2068083" y="50283"/>
                  </a:cubicBezTo>
                  <a:lnTo>
                    <a:pt x="2068083" y="1543804"/>
                  </a:lnTo>
                  <a:cubicBezTo>
                    <a:pt x="2068083" y="1557140"/>
                    <a:pt x="2062785" y="1569929"/>
                    <a:pt x="2053355" y="1579359"/>
                  </a:cubicBezTo>
                  <a:cubicBezTo>
                    <a:pt x="2043925" y="1588789"/>
                    <a:pt x="2031136" y="1594087"/>
                    <a:pt x="2017800" y="1594087"/>
                  </a:cubicBezTo>
                  <a:lnTo>
                    <a:pt x="50283" y="1594087"/>
                  </a:lnTo>
                  <a:cubicBezTo>
                    <a:pt x="22513" y="1594087"/>
                    <a:pt x="0" y="1571574"/>
                    <a:pt x="0" y="1543804"/>
                  </a:cubicBezTo>
                  <a:lnTo>
                    <a:pt x="0" y="50283"/>
                  </a:lnTo>
                  <a:cubicBezTo>
                    <a:pt x="0" y="22513"/>
                    <a:pt x="22513" y="0"/>
                    <a:pt x="50283" y="0"/>
                  </a:cubicBezTo>
                  <a:close/>
                </a:path>
              </a:pathLst>
            </a:custGeom>
            <a:solidFill>
              <a:srgbClr val="D63A35"/>
            </a:solidFill>
          </p:spPr>
        </p:sp>
        <p:sp>
          <p:nvSpPr>
            <p:cNvPr name="TextBox 12" id="12"/>
            <p:cNvSpPr txBox="true"/>
            <p:nvPr/>
          </p:nvSpPr>
          <p:spPr>
            <a:xfrm>
              <a:off x="0" y="-66675"/>
              <a:ext cx="2068083" cy="1660762"/>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353332" y="3349125"/>
            <a:ext cx="6897431" cy="5241925"/>
          </a:xfrm>
          <a:prstGeom prst="rect">
            <a:avLst/>
          </a:prstGeom>
        </p:spPr>
        <p:txBody>
          <a:bodyPr anchor="t" rtlCol="false" tIns="0" lIns="0" bIns="0" rIns="0">
            <a:spAutoFit/>
          </a:bodyPr>
          <a:lstStyle/>
          <a:p>
            <a:pPr algn="l">
              <a:lnSpc>
                <a:spcPts val="3499"/>
              </a:lnSpc>
            </a:pPr>
            <a:r>
              <a:rPr lang="en-US" sz="2499" b="true">
                <a:solidFill>
                  <a:srgbClr val="FFFFFF"/>
                </a:solidFill>
                <a:latin typeface="Canva Sans Bold"/>
                <a:ea typeface="Canva Sans Bold"/>
                <a:cs typeface="Canva Sans Bold"/>
                <a:sym typeface="Canva Sans Bold"/>
              </a:rPr>
              <a:t>3. Intersection Over Union (IOU)</a:t>
            </a:r>
          </a:p>
          <a:p>
            <a:pPr algn="l">
              <a:lnSpc>
                <a:spcPts val="3499"/>
              </a:lnSpc>
            </a:pP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Mesure du chevauchement entre boîte prédite et boîte réelle. </a:t>
            </a:r>
            <a:r>
              <a:rPr lang="en-US" b="true" sz="2499">
                <a:solidFill>
                  <a:srgbClr val="FFFFFF"/>
                </a:solidFill>
                <a:latin typeface="Canva Sans Bold"/>
                <a:ea typeface="Canva Sans Bold"/>
                <a:cs typeface="Canva Sans Bold"/>
                <a:sym typeface="Canva Sans Bold"/>
              </a:rPr>
              <a:t>Plus l’IOU est proche de 1, meilleure est la prédiction.</a:t>
            </a:r>
          </a:p>
          <a:p>
            <a:pPr algn="l">
              <a:lnSpc>
                <a:spcPts val="3499"/>
              </a:lnSpc>
            </a:pPr>
          </a:p>
          <a:p>
            <a:pPr algn="l" marL="539749" indent="-269875" lvl="1">
              <a:lnSpc>
                <a:spcPts val="3499"/>
              </a:lnSpc>
              <a:buFont typeface="Arial"/>
              <a:buChar char="•"/>
            </a:pPr>
            <a:r>
              <a:rPr lang="en-US" b="true" sz="2499">
                <a:solidFill>
                  <a:srgbClr val="FFFFFF"/>
                </a:solidFill>
                <a:latin typeface="Canva Sans Bold"/>
                <a:ea typeface="Canva Sans Bold"/>
                <a:cs typeface="Canva Sans Bold"/>
                <a:sym typeface="Canva Sans Bold"/>
              </a:rPr>
              <a:t>Fil</a:t>
            </a:r>
            <a:r>
              <a:rPr lang="en-US" b="true" sz="2499">
                <a:solidFill>
                  <a:srgbClr val="FFFFFF"/>
                </a:solidFill>
                <a:latin typeface="Canva Sans Bold"/>
                <a:ea typeface="Canva Sans Bold"/>
                <a:cs typeface="Canva Sans Bold"/>
                <a:sym typeface="Canva Sans Bold"/>
              </a:rPr>
              <a:t>trage des boîtes mal</a:t>
            </a:r>
            <a:r>
              <a:rPr lang="en-US" b="true" sz="2499">
                <a:solidFill>
                  <a:srgbClr val="FFFFFF"/>
                </a:solidFill>
                <a:latin typeface="Canva Sans Bold"/>
                <a:ea typeface="Canva Sans Bold"/>
                <a:cs typeface="Canva Sans Bold"/>
                <a:sym typeface="Canva Sans Bold"/>
              </a:rPr>
              <a:t> p</a:t>
            </a:r>
            <a:r>
              <a:rPr lang="en-US" b="true" sz="2499">
                <a:solidFill>
                  <a:srgbClr val="FFFFFF"/>
                </a:solidFill>
                <a:latin typeface="Canva Sans Bold"/>
                <a:ea typeface="Canva Sans Bold"/>
                <a:cs typeface="Canva Sans Bold"/>
                <a:sym typeface="Canva Sans Bold"/>
              </a:rPr>
              <a:t>lacées pour améliorer la précision.</a:t>
            </a:r>
          </a:p>
          <a:p>
            <a:pPr algn="l">
              <a:lnSpc>
                <a:spcPts val="3499"/>
              </a:lnSpc>
            </a:pPr>
            <a:r>
              <a:rPr lang="en-US" sz="2499">
                <a:solidFill>
                  <a:srgbClr val="FFFFFF"/>
                </a:solidFill>
                <a:latin typeface="Canva Sans"/>
                <a:ea typeface="Canva Sans"/>
                <a:cs typeface="Canva Sans"/>
                <a:sym typeface="Canva Sans"/>
              </a:rPr>
              <a:t> </a:t>
            </a:r>
          </a:p>
          <a:p>
            <a:pPr algn="l">
              <a:lnSpc>
                <a:spcPts val="3499"/>
              </a:lnSpc>
            </a:pPr>
            <a:r>
              <a:rPr lang="en-US" sz="2499" b="true">
                <a:solidFill>
                  <a:srgbClr val="FFFFFF"/>
                </a:solidFill>
                <a:latin typeface="Canva Sans Bold"/>
                <a:ea typeface="Canva Sans Bold"/>
                <a:cs typeface="Canva Sans Bold"/>
                <a:sym typeface="Canva Sans Bold"/>
              </a:rPr>
              <a:t>4. Suppression non maximale</a:t>
            </a: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Conservation de la boîte avec le score de confiance le plus élevé.</a:t>
            </a:r>
          </a:p>
        </p:txBody>
      </p:sp>
      <p:sp>
        <p:nvSpPr>
          <p:cNvPr name="Freeform 14" id="14"/>
          <p:cNvSpPr/>
          <p:nvPr/>
        </p:nvSpPr>
        <p:spPr>
          <a:xfrm flipH="false" flipV="false" rot="0">
            <a:off x="9666185" y="3007936"/>
            <a:ext cx="7593115" cy="4271127"/>
          </a:xfrm>
          <a:custGeom>
            <a:avLst/>
            <a:gdLst/>
            <a:ahLst/>
            <a:cxnLst/>
            <a:rect r="r" b="b" t="t" l="l"/>
            <a:pathLst>
              <a:path h="4271127" w="7593115">
                <a:moveTo>
                  <a:pt x="0" y="0"/>
                </a:moveTo>
                <a:lnTo>
                  <a:pt x="7593115" y="0"/>
                </a:lnTo>
                <a:lnTo>
                  <a:pt x="7593115" y="4271128"/>
                </a:lnTo>
                <a:lnTo>
                  <a:pt x="0" y="4271128"/>
                </a:lnTo>
                <a:lnTo>
                  <a:pt x="0" y="0"/>
                </a:lnTo>
                <a:close/>
              </a:path>
            </a:pathLst>
          </a:custGeom>
          <a:blipFill>
            <a:blip r:embed="rId3"/>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6196677" y="130610"/>
            <a:ext cx="1062623" cy="792880"/>
          </a:xfrm>
          <a:custGeom>
            <a:avLst/>
            <a:gdLst/>
            <a:ahLst/>
            <a:cxnLst/>
            <a:rect r="r" b="b" t="t" l="l"/>
            <a:pathLst>
              <a:path h="792880" w="1062623">
                <a:moveTo>
                  <a:pt x="0" y="0"/>
                </a:moveTo>
                <a:lnTo>
                  <a:pt x="1062623" y="0"/>
                </a:lnTo>
                <a:lnTo>
                  <a:pt x="1062623" y="792880"/>
                </a:lnTo>
                <a:lnTo>
                  <a:pt x="0" y="792880"/>
                </a:lnTo>
                <a:lnTo>
                  <a:pt x="0" y="0"/>
                </a:lnTo>
                <a:close/>
              </a:path>
            </a:pathLst>
          </a:custGeom>
          <a:blipFill>
            <a:blip r:embed="rId2"/>
            <a:stretch>
              <a:fillRect l="0" t="0" r="0" b="0"/>
            </a:stretch>
          </a:blipFill>
        </p:spPr>
      </p:sp>
      <p:grpSp>
        <p:nvGrpSpPr>
          <p:cNvPr name="Group 5" id="5"/>
          <p:cNvGrpSpPr/>
          <p:nvPr/>
        </p:nvGrpSpPr>
        <p:grpSpPr>
          <a:xfrm rot="0">
            <a:off x="875921" y="2967626"/>
            <a:ext cx="8268079" cy="6052549"/>
            <a:chOff x="0" y="0"/>
            <a:chExt cx="2177601" cy="1594087"/>
          </a:xfrm>
        </p:grpSpPr>
        <p:sp>
          <p:nvSpPr>
            <p:cNvPr name="Freeform 6" id="6"/>
            <p:cNvSpPr/>
            <p:nvPr/>
          </p:nvSpPr>
          <p:spPr>
            <a:xfrm flipH="false" flipV="false" rot="0">
              <a:off x="0" y="0"/>
              <a:ext cx="2177601" cy="1594087"/>
            </a:xfrm>
            <a:custGeom>
              <a:avLst/>
              <a:gdLst/>
              <a:ahLst/>
              <a:cxnLst/>
              <a:rect r="r" b="b" t="t" l="l"/>
              <a:pathLst>
                <a:path h="1594087" w="2177601">
                  <a:moveTo>
                    <a:pt x="47754" y="0"/>
                  </a:moveTo>
                  <a:lnTo>
                    <a:pt x="2129847" y="0"/>
                  </a:lnTo>
                  <a:cubicBezTo>
                    <a:pt x="2142512" y="0"/>
                    <a:pt x="2154659" y="5031"/>
                    <a:pt x="2163614" y="13987"/>
                  </a:cubicBezTo>
                  <a:cubicBezTo>
                    <a:pt x="2172570" y="22943"/>
                    <a:pt x="2177601" y="35089"/>
                    <a:pt x="2177601" y="47754"/>
                  </a:cubicBezTo>
                  <a:lnTo>
                    <a:pt x="2177601" y="1546333"/>
                  </a:lnTo>
                  <a:cubicBezTo>
                    <a:pt x="2177601" y="1558998"/>
                    <a:pt x="2172570" y="1571144"/>
                    <a:pt x="2163614" y="1580100"/>
                  </a:cubicBezTo>
                  <a:cubicBezTo>
                    <a:pt x="2154659" y="1589056"/>
                    <a:pt x="2142512" y="1594087"/>
                    <a:pt x="2129847" y="1594087"/>
                  </a:cubicBezTo>
                  <a:lnTo>
                    <a:pt x="47754" y="1594087"/>
                  </a:lnTo>
                  <a:cubicBezTo>
                    <a:pt x="35089" y="1594087"/>
                    <a:pt x="22943" y="1589056"/>
                    <a:pt x="13987" y="1580100"/>
                  </a:cubicBezTo>
                  <a:cubicBezTo>
                    <a:pt x="5031" y="1571144"/>
                    <a:pt x="0" y="1558998"/>
                    <a:pt x="0" y="1546333"/>
                  </a:cubicBezTo>
                  <a:lnTo>
                    <a:pt x="0" y="47754"/>
                  </a:lnTo>
                  <a:cubicBezTo>
                    <a:pt x="0" y="35089"/>
                    <a:pt x="5031" y="22943"/>
                    <a:pt x="13987" y="13987"/>
                  </a:cubicBezTo>
                  <a:cubicBezTo>
                    <a:pt x="22943" y="5031"/>
                    <a:pt x="35089" y="0"/>
                    <a:pt x="47754" y="0"/>
                  </a:cubicBezTo>
                  <a:close/>
                </a:path>
              </a:pathLst>
            </a:custGeom>
            <a:solidFill>
              <a:srgbClr val="D63A35"/>
            </a:solidFill>
          </p:spPr>
        </p:sp>
        <p:sp>
          <p:nvSpPr>
            <p:cNvPr name="TextBox 7" id="7"/>
            <p:cNvSpPr txBox="true"/>
            <p:nvPr/>
          </p:nvSpPr>
          <p:spPr>
            <a:xfrm>
              <a:off x="0" y="-66675"/>
              <a:ext cx="2177601" cy="1660762"/>
            </a:xfrm>
            <a:prstGeom prst="rect">
              <a:avLst/>
            </a:prstGeom>
          </p:spPr>
          <p:txBody>
            <a:bodyPr anchor="ctr" rtlCol="false" tIns="50800" lIns="50800" bIns="50800" rIns="50800"/>
            <a:lstStyle/>
            <a:p>
              <a:pPr algn="ctr">
                <a:lnSpc>
                  <a:spcPts val="2800"/>
                </a:lnSpc>
              </a:pPr>
            </a:p>
          </p:txBody>
        </p:sp>
      </p:grpSp>
      <p:sp>
        <p:nvSpPr>
          <p:cNvPr name="AutoShape 8" id="8"/>
          <p:cNvSpPr/>
          <p:nvPr/>
        </p:nvSpPr>
        <p:spPr>
          <a:xfrm>
            <a:off x="1167924" y="8516597"/>
            <a:ext cx="1926455" cy="7937"/>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9707879" y="1844446"/>
            <a:ext cx="7551421" cy="7175729"/>
          </a:xfrm>
          <a:custGeom>
            <a:avLst/>
            <a:gdLst/>
            <a:ahLst/>
            <a:cxnLst/>
            <a:rect r="r" b="b" t="t" l="l"/>
            <a:pathLst>
              <a:path h="7175729" w="7551421">
                <a:moveTo>
                  <a:pt x="0" y="0"/>
                </a:moveTo>
                <a:lnTo>
                  <a:pt x="7551421" y="0"/>
                </a:lnTo>
                <a:lnTo>
                  <a:pt x="7551421" y="7175729"/>
                </a:lnTo>
                <a:lnTo>
                  <a:pt x="0" y="7175729"/>
                </a:lnTo>
                <a:lnTo>
                  <a:pt x="0" y="0"/>
                </a:lnTo>
                <a:close/>
              </a:path>
            </a:pathLst>
          </a:custGeom>
          <a:blipFill>
            <a:blip r:embed="rId3"/>
            <a:stretch>
              <a:fillRect l="0" t="0" r="0" b="0"/>
            </a:stretch>
          </a:blipFill>
        </p:spPr>
      </p:sp>
      <p:sp>
        <p:nvSpPr>
          <p:cNvPr name="TextBox 10" id="10"/>
          <p:cNvSpPr txBox="true"/>
          <p:nvPr/>
        </p:nvSpPr>
        <p:spPr>
          <a:xfrm rot="0">
            <a:off x="14299551" y="9413437"/>
            <a:ext cx="2959749" cy="36830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Poppins"/>
                <a:ea typeface="Poppins"/>
                <a:cs typeface="Poppins"/>
                <a:sym typeface="Poppins"/>
              </a:rPr>
              <a:t>PAGE 09</a:t>
            </a:r>
          </a:p>
        </p:txBody>
      </p:sp>
      <p:sp>
        <p:nvSpPr>
          <p:cNvPr name="TextBox 11" id="11"/>
          <p:cNvSpPr txBox="true"/>
          <p:nvPr/>
        </p:nvSpPr>
        <p:spPr>
          <a:xfrm rot="0">
            <a:off x="1028700" y="9413437"/>
            <a:ext cx="1310055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DÉTECTION ET SUPPRESSION DES PUBLICITÉS </a:t>
            </a:r>
          </a:p>
        </p:txBody>
      </p:sp>
      <p:sp>
        <p:nvSpPr>
          <p:cNvPr name="TextBox 12" id="12"/>
          <p:cNvSpPr txBox="true"/>
          <p:nvPr/>
        </p:nvSpPr>
        <p:spPr>
          <a:xfrm rot="0">
            <a:off x="1028700" y="460375"/>
            <a:ext cx="14665626" cy="36830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Poppins"/>
                <a:ea typeface="Poppins"/>
                <a:cs typeface="Poppins"/>
                <a:sym typeface="Poppins"/>
              </a:rPr>
              <a:t>EWEN PERON - ADRIEN LEBOUCHER - EVA GRATIUS - FLORIAN CHABREIRON</a:t>
            </a:r>
          </a:p>
        </p:txBody>
      </p:sp>
      <p:sp>
        <p:nvSpPr>
          <p:cNvPr name="TextBox 13" id="13"/>
          <p:cNvSpPr txBox="true"/>
          <p:nvPr/>
        </p:nvSpPr>
        <p:spPr>
          <a:xfrm rot="0">
            <a:off x="1028700" y="1062661"/>
            <a:ext cx="5117282" cy="1095375"/>
          </a:xfrm>
          <a:prstGeom prst="rect">
            <a:avLst/>
          </a:prstGeom>
        </p:spPr>
        <p:txBody>
          <a:bodyPr anchor="t" rtlCol="false" tIns="0" lIns="0" bIns="0" rIns="0">
            <a:spAutoFit/>
          </a:bodyPr>
          <a:lstStyle/>
          <a:p>
            <a:pPr algn="l">
              <a:lnSpc>
                <a:spcPts val="8400"/>
              </a:lnSpc>
            </a:pPr>
            <a:r>
              <a:rPr lang="en-US" sz="6000" b="true">
                <a:solidFill>
                  <a:srgbClr val="D63A35"/>
                </a:solidFill>
                <a:latin typeface="Poppins Bold"/>
                <a:ea typeface="Poppins Bold"/>
                <a:cs typeface="Poppins Bold"/>
                <a:sym typeface="Poppins Bold"/>
              </a:rPr>
              <a:t>Le Dataset</a:t>
            </a:r>
          </a:p>
        </p:txBody>
      </p:sp>
      <p:sp>
        <p:nvSpPr>
          <p:cNvPr name="TextBox 14" id="14"/>
          <p:cNvSpPr txBox="true"/>
          <p:nvPr/>
        </p:nvSpPr>
        <p:spPr>
          <a:xfrm rot="0">
            <a:off x="875921" y="3197678"/>
            <a:ext cx="8059950" cy="5241925"/>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FFFFFF"/>
                </a:solidFill>
                <a:latin typeface="Canva Sans Bold"/>
                <a:ea typeface="Canva Sans Bold"/>
                <a:cs typeface="Canva Sans Bold"/>
                <a:sym typeface="Canva Sans Bold"/>
              </a:rPr>
              <a:t>Source </a:t>
            </a:r>
            <a:r>
              <a:rPr lang="en-US" sz="2499">
                <a:solidFill>
                  <a:srgbClr val="FFFFFF"/>
                </a:solidFill>
                <a:latin typeface="Canva Sans"/>
                <a:ea typeface="Canva Sans"/>
                <a:cs typeface="Canva Sans"/>
                <a:sym typeface="Canva Sans"/>
              </a:rPr>
              <a:t>: Open Images V7 ¹ </a:t>
            </a:r>
          </a:p>
          <a:p>
            <a:pPr algn="l">
              <a:lnSpc>
                <a:spcPts val="3499"/>
              </a:lnSpc>
            </a:pP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 </a:t>
            </a:r>
            <a:r>
              <a:rPr lang="en-US" b="true" sz="2499">
                <a:solidFill>
                  <a:srgbClr val="FFFFFF"/>
                </a:solidFill>
                <a:latin typeface="Canva Sans Bold"/>
                <a:ea typeface="Canva Sans Bold"/>
                <a:cs typeface="Canva Sans Bold"/>
                <a:sym typeface="Canva Sans Bold"/>
              </a:rPr>
              <a:t>Taille </a:t>
            </a:r>
            <a:r>
              <a:rPr lang="en-US" sz="2499">
                <a:solidFill>
                  <a:srgbClr val="FFFFFF"/>
                </a:solidFill>
                <a:latin typeface="Canva Sans"/>
                <a:ea typeface="Canva Sans"/>
                <a:cs typeface="Canva Sans"/>
                <a:sym typeface="Canva Sans"/>
              </a:rPr>
              <a:t>: Plusieurs millions d’images annotées</a:t>
            </a:r>
          </a:p>
          <a:p>
            <a:pPr algn="l">
              <a:lnSpc>
                <a:spcPts val="3499"/>
              </a:lnSpc>
            </a:pPr>
          </a:p>
          <a:p>
            <a:pPr algn="l" marL="539749" indent="-269875" lvl="1">
              <a:lnSpc>
                <a:spcPts val="3499"/>
              </a:lnSpc>
              <a:buFont typeface="Arial"/>
              <a:buChar char="•"/>
            </a:pPr>
            <a:r>
              <a:rPr lang="en-US" b="true" sz="2499">
                <a:solidFill>
                  <a:srgbClr val="FFFFFF"/>
                </a:solidFill>
                <a:latin typeface="Canva Sans Bold"/>
                <a:ea typeface="Canva Sans Bold"/>
                <a:cs typeface="Canva Sans Bold"/>
                <a:sym typeface="Canva Sans Bold"/>
              </a:rPr>
              <a:t>Répartition des données</a:t>
            </a:r>
            <a:r>
              <a:rPr lang="en-US" sz="2499">
                <a:solidFill>
                  <a:srgbClr val="FFFFFF"/>
                </a:solidFill>
                <a:latin typeface="Canva Sans"/>
                <a:ea typeface="Canva Sans"/>
                <a:cs typeface="Canva Sans"/>
                <a:sym typeface="Canva Sans"/>
              </a:rPr>
              <a:t> : train, test, validation</a:t>
            </a:r>
          </a:p>
          <a:p>
            <a:pPr algn="l">
              <a:lnSpc>
                <a:spcPts val="3499"/>
              </a:lnSpc>
            </a:pPr>
          </a:p>
          <a:p>
            <a:pPr algn="l" marL="539749" indent="-269875" lvl="1">
              <a:lnSpc>
                <a:spcPts val="3499"/>
              </a:lnSpc>
              <a:buFont typeface="Arial"/>
              <a:buChar char="•"/>
            </a:pPr>
            <a:r>
              <a:rPr lang="en-US" b="true" sz="2499">
                <a:solidFill>
                  <a:srgbClr val="FFFFFF"/>
                </a:solidFill>
                <a:latin typeface="Canva Sans Bold"/>
                <a:ea typeface="Canva Sans Bold"/>
                <a:cs typeface="Canva Sans Bold"/>
                <a:sym typeface="Canva Sans Bold"/>
              </a:rPr>
              <a:t>Annotations </a:t>
            </a:r>
            <a:r>
              <a:rPr lang="en-US" sz="2499">
                <a:solidFill>
                  <a:srgbClr val="FFFFFF"/>
                </a:solidFill>
                <a:latin typeface="Canva Sans"/>
                <a:ea typeface="Canva Sans"/>
                <a:cs typeface="Canva Sans"/>
                <a:sym typeface="Canva Sans"/>
              </a:rPr>
              <a:t>: </a:t>
            </a:r>
          </a:p>
          <a:p>
            <a:pPr algn="l" marL="1079499" indent="-359833" lvl="2">
              <a:lnSpc>
                <a:spcPts val="3499"/>
              </a:lnSpc>
              <a:buAutoNum type="alphaLcPeriod" startAt="1"/>
            </a:pPr>
            <a:r>
              <a:rPr lang="en-US" sz="2499">
                <a:solidFill>
                  <a:srgbClr val="FFFFFF"/>
                </a:solidFill>
                <a:latin typeface="Canva Sans"/>
                <a:ea typeface="Canva Sans"/>
                <a:cs typeface="Canva Sans"/>
                <a:sym typeface="Canva Sans"/>
              </a:rPr>
              <a:t> </a:t>
            </a:r>
            <a:r>
              <a:rPr lang="en-US" sz="2499">
                <a:solidFill>
                  <a:srgbClr val="FFFFFF"/>
                </a:solidFill>
                <a:latin typeface="Canva Sans"/>
                <a:ea typeface="Canva Sans"/>
                <a:cs typeface="Canva Sans"/>
                <a:sym typeface="Canva Sans"/>
              </a:rPr>
              <a:t>Identifiant unique de l’image</a:t>
            </a:r>
          </a:p>
          <a:p>
            <a:pPr algn="l" marL="1079499" indent="-359833" lvl="2">
              <a:lnSpc>
                <a:spcPts val="3499"/>
              </a:lnSpc>
              <a:buAutoNum type="alphaLcPeriod" startAt="1"/>
            </a:pPr>
            <a:r>
              <a:rPr lang="en-US" sz="2499">
                <a:solidFill>
                  <a:srgbClr val="FFFFFF"/>
                </a:solidFill>
                <a:latin typeface="Canva Sans"/>
                <a:ea typeface="Canva Sans"/>
                <a:cs typeface="Canva Sans"/>
                <a:sym typeface="Canva Sans"/>
              </a:rPr>
              <a:t> </a:t>
            </a:r>
            <a:r>
              <a:rPr lang="en-US" sz="2499">
                <a:solidFill>
                  <a:srgbClr val="FFFFFF"/>
                </a:solidFill>
                <a:latin typeface="Canva Sans"/>
                <a:ea typeface="Canva Sans"/>
                <a:cs typeface="Canva Sans"/>
                <a:sym typeface="Canva Sans"/>
              </a:rPr>
              <a:t>Classe de l’objet détecté </a:t>
            </a:r>
          </a:p>
          <a:p>
            <a:pPr algn="l" marL="1079499" indent="-359833" lvl="2">
              <a:lnSpc>
                <a:spcPts val="3499"/>
              </a:lnSpc>
              <a:buAutoNum type="alphaLcPeriod" startAt="1"/>
            </a:pPr>
            <a:r>
              <a:rPr lang="en-US" sz="2499">
                <a:solidFill>
                  <a:srgbClr val="FFFFFF"/>
                </a:solidFill>
                <a:latin typeface="Canva Sans"/>
                <a:ea typeface="Canva Sans"/>
                <a:cs typeface="Canva Sans"/>
                <a:sym typeface="Canva Sans"/>
              </a:rPr>
              <a:t> </a:t>
            </a:r>
            <a:r>
              <a:rPr lang="en-US" sz="2499">
                <a:solidFill>
                  <a:srgbClr val="FFFFFF"/>
                </a:solidFill>
                <a:latin typeface="Canva Sans"/>
                <a:ea typeface="Canva Sans"/>
                <a:cs typeface="Canva Sans"/>
                <a:sym typeface="Canva Sans"/>
              </a:rPr>
              <a:t>Coordonnées de la bounding boxe</a:t>
            </a:r>
          </a:p>
          <a:p>
            <a:pPr algn="l" marL="1079499" indent="-359833" lvl="2">
              <a:lnSpc>
                <a:spcPts val="3499"/>
              </a:lnSpc>
              <a:buAutoNum type="alphaLcPeriod" startAt="1"/>
            </a:pPr>
            <a:r>
              <a:rPr lang="en-US" sz="2499">
                <a:solidFill>
                  <a:srgbClr val="FFFFFF"/>
                </a:solidFill>
                <a:latin typeface="Canva Sans"/>
                <a:ea typeface="Canva Sans"/>
                <a:cs typeface="Canva Sans"/>
                <a:sym typeface="Canva Sans"/>
              </a:rPr>
              <a:t> </a:t>
            </a:r>
            <a:r>
              <a:rPr lang="en-US" sz="2499">
                <a:solidFill>
                  <a:srgbClr val="FFFFFF"/>
                </a:solidFill>
                <a:latin typeface="Canva Sans"/>
                <a:ea typeface="Canva Sans"/>
                <a:cs typeface="Canva Sans"/>
                <a:sym typeface="Canva Sans"/>
              </a:rPr>
              <a:t>Score de confiance du modèle d’annotation</a:t>
            </a:r>
          </a:p>
          <a:p>
            <a:pPr algn="l">
              <a:lnSpc>
                <a:spcPts val="3499"/>
              </a:lnSpc>
            </a:pPr>
          </a:p>
        </p:txBody>
      </p:sp>
      <p:sp>
        <p:nvSpPr>
          <p:cNvPr name="TextBox 15" id="15"/>
          <p:cNvSpPr txBox="true"/>
          <p:nvPr/>
        </p:nvSpPr>
        <p:spPr>
          <a:xfrm rot="0">
            <a:off x="1028700" y="2081836"/>
            <a:ext cx="2393752" cy="523875"/>
          </a:xfrm>
          <a:prstGeom prst="rect">
            <a:avLst/>
          </a:prstGeom>
        </p:spPr>
        <p:txBody>
          <a:bodyPr anchor="t" rtlCol="false" tIns="0" lIns="0" bIns="0" rIns="0">
            <a:spAutoFit/>
          </a:bodyPr>
          <a:lstStyle/>
          <a:p>
            <a:pPr algn="ctr">
              <a:lnSpc>
                <a:spcPts val="4199"/>
              </a:lnSpc>
            </a:pPr>
            <a:r>
              <a:rPr lang="en-US" sz="2999" i="true">
                <a:solidFill>
                  <a:srgbClr val="D63A35"/>
                </a:solidFill>
                <a:latin typeface="Poppins Italics"/>
                <a:ea typeface="Poppins Italics"/>
                <a:cs typeface="Poppins Italics"/>
                <a:sym typeface="Poppins Italics"/>
              </a:rPr>
              <a:t>Présentation</a:t>
            </a:r>
          </a:p>
        </p:txBody>
      </p:sp>
      <p:sp>
        <p:nvSpPr>
          <p:cNvPr name="TextBox 16" id="16"/>
          <p:cNvSpPr txBox="true"/>
          <p:nvPr/>
        </p:nvSpPr>
        <p:spPr>
          <a:xfrm rot="0">
            <a:off x="1167885" y="8572953"/>
            <a:ext cx="7767986" cy="280670"/>
          </a:xfrm>
          <a:prstGeom prst="rect">
            <a:avLst/>
          </a:prstGeom>
        </p:spPr>
        <p:txBody>
          <a:bodyPr anchor="t" rtlCol="false" tIns="0" lIns="0" bIns="0" rIns="0">
            <a:spAutoFit/>
          </a:bodyPr>
          <a:lstStyle/>
          <a:p>
            <a:pPr algn="l">
              <a:lnSpc>
                <a:spcPts val="2380"/>
              </a:lnSpc>
            </a:pPr>
            <a:r>
              <a:rPr lang="en-US" sz="1700">
                <a:solidFill>
                  <a:srgbClr val="FFFFFF"/>
                </a:solidFill>
                <a:latin typeface="Canva Sans"/>
                <a:ea typeface="Canva Sans"/>
                <a:cs typeface="Canva Sans"/>
                <a:sym typeface="Canva Sans"/>
              </a:rPr>
              <a:t>¹ https://storage.googleapis.com/openimages/web/factsfigures_v7.html</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DAGiLY4ut90</dc:identifier>
  <dcterms:modified xsi:type="dcterms:W3CDTF">2011-08-01T06:04:30Z</dcterms:modified>
  <cp:revision>1</cp:revision>
  <dc:title>StopAd_oral</dc:title>
</cp:coreProperties>
</file>